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9" r:id="rId1"/>
  </p:sldMasterIdLst>
  <p:notesMasterIdLst>
    <p:notesMasterId r:id="rId39"/>
  </p:notesMasterIdLst>
  <p:sldIdLst>
    <p:sldId id="347" r:id="rId2"/>
    <p:sldId id="348" r:id="rId3"/>
    <p:sldId id="435" r:id="rId4"/>
    <p:sldId id="349" r:id="rId5"/>
    <p:sldId id="350" r:id="rId6"/>
    <p:sldId id="351" r:id="rId7"/>
    <p:sldId id="356" r:id="rId8"/>
    <p:sldId id="354" r:id="rId9"/>
    <p:sldId id="358" r:id="rId10"/>
    <p:sldId id="357" r:id="rId11"/>
    <p:sldId id="352" r:id="rId12"/>
    <p:sldId id="360" r:id="rId13"/>
    <p:sldId id="361" r:id="rId14"/>
    <p:sldId id="362" r:id="rId15"/>
    <p:sldId id="368" r:id="rId16"/>
    <p:sldId id="366" r:id="rId17"/>
    <p:sldId id="367" r:id="rId18"/>
    <p:sldId id="369" r:id="rId19"/>
    <p:sldId id="370" r:id="rId20"/>
    <p:sldId id="363" r:id="rId21"/>
    <p:sldId id="371" r:id="rId22"/>
    <p:sldId id="364" r:id="rId23"/>
    <p:sldId id="365" r:id="rId24"/>
    <p:sldId id="372" r:id="rId25"/>
    <p:sldId id="373" r:id="rId26"/>
    <p:sldId id="375" r:id="rId27"/>
    <p:sldId id="376" r:id="rId28"/>
    <p:sldId id="377" r:id="rId29"/>
    <p:sldId id="384" r:id="rId30"/>
    <p:sldId id="385" r:id="rId31"/>
    <p:sldId id="386" r:id="rId32"/>
    <p:sldId id="387" r:id="rId33"/>
    <p:sldId id="380" r:id="rId34"/>
    <p:sldId id="359" r:id="rId35"/>
    <p:sldId id="381" r:id="rId36"/>
    <p:sldId id="382" r:id="rId37"/>
    <p:sldId id="383" r:id="rId38"/>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5" autoAdjust="0"/>
    <p:restoredTop sz="62687" autoAdjust="0"/>
  </p:normalViewPr>
  <p:slideViewPr>
    <p:cSldViewPr>
      <p:cViewPr varScale="1">
        <p:scale>
          <a:sx n="73" d="100"/>
          <a:sy n="73" d="100"/>
        </p:scale>
        <p:origin x="279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2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p:cNvSpPr>
            <a:spLocks noGrp="1"/>
          </p:cNvSpPr>
          <p:nvPr>
            <p:ph type="dt" idx="1"/>
          </p:nvPr>
        </p:nvSpPr>
        <p:spPr>
          <a:xfrm>
            <a:off x="1588" y="0"/>
            <a:ext cx="2946400" cy="496888"/>
          </a:xfrm>
          <a:prstGeom prst="rect">
            <a:avLst/>
          </a:prstGeom>
        </p:spPr>
        <p:txBody>
          <a:bodyPr vert="horz" lIns="91440" tIns="45720" rIns="91440" bIns="45720" rtlCol="1"/>
          <a:lstStyle>
            <a:lvl1pPr algn="l">
              <a:defRPr sz="1200"/>
            </a:lvl1pPr>
          </a:lstStyle>
          <a:p>
            <a:pPr>
              <a:defRPr/>
            </a:pPr>
            <a:fld id="{1F788BFD-E519-46DB-96E5-E26302BBC06C}" type="datetimeFigureOut">
              <a:rPr lang="he-IL"/>
              <a:pPr>
                <a:defRPr/>
              </a:pPr>
              <a:t>א'/תשרי/תשפ"ג</a:t>
            </a:fld>
            <a:endParaRPr lang="he-IL"/>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1" anchor="ctr"/>
          <a:lstStyle/>
          <a:p>
            <a:pPr lvl="0"/>
            <a:endParaRPr lang="he-IL" noProof="0" smtClean="0"/>
          </a:p>
        </p:txBody>
      </p:sp>
      <p:sp>
        <p:nvSpPr>
          <p:cNvPr id="5" name="Notes Placeholder 4"/>
          <p:cNvSpPr>
            <a:spLocks noGrp="1"/>
          </p:cNvSpPr>
          <p:nvPr>
            <p:ph type="body" sz="quarter" idx="3"/>
          </p:nvPr>
        </p:nvSpPr>
        <p:spPr>
          <a:xfrm>
            <a:off x="679450" y="4716463"/>
            <a:ext cx="5438775" cy="4467225"/>
          </a:xfrm>
          <a:prstGeom prst="rect">
            <a:avLst/>
          </a:prstGeom>
        </p:spPr>
        <p:txBody>
          <a:bodyPr vert="horz" wrap="square" lIns="91440" tIns="45720" rIns="91440" bIns="45720" numCol="1" anchor="t" anchorCtr="0" compatLnSpc="1">
            <a:prstTxWarp prst="textNoShape">
              <a:avLst/>
            </a:prstTxWarp>
          </a:bodyPr>
          <a:lstStyle/>
          <a:p>
            <a:pPr lvl="0"/>
            <a:r>
              <a:rPr lang="en-US" altLang="he-IL" noProof="0" smtClean="0"/>
              <a:t>Click to edit Master text styles</a:t>
            </a:r>
          </a:p>
          <a:p>
            <a:pPr lvl="1"/>
            <a:r>
              <a:rPr lang="en-US" altLang="he-IL" noProof="0" smtClean="0"/>
              <a:t>Second level</a:t>
            </a:r>
          </a:p>
          <a:p>
            <a:pPr lvl="2"/>
            <a:r>
              <a:rPr lang="en-US" altLang="he-IL" noProof="0" smtClean="0"/>
              <a:t>Third level</a:t>
            </a:r>
          </a:p>
          <a:p>
            <a:pPr lvl="3"/>
            <a:r>
              <a:rPr lang="en-US" altLang="he-IL" noProof="0" smtClean="0"/>
              <a:t>Fourth level</a:t>
            </a:r>
          </a:p>
          <a:p>
            <a:pPr lvl="4"/>
            <a:r>
              <a:rPr lang="en-US" altLang="he-IL" noProof="0" smtClean="0"/>
              <a:t>Fifth level</a:t>
            </a:r>
          </a:p>
        </p:txBody>
      </p:sp>
      <p:sp>
        <p:nvSpPr>
          <p:cNvPr id="6" name="Footer Placeholder 5"/>
          <p:cNvSpPr>
            <a:spLocks noGrp="1"/>
          </p:cNvSpPr>
          <p:nvPr>
            <p:ph type="ftr" sz="quarter" idx="4"/>
          </p:nvPr>
        </p:nvSpPr>
        <p:spPr>
          <a:xfrm>
            <a:off x="3851275" y="9429750"/>
            <a:ext cx="2946400" cy="496888"/>
          </a:xfrm>
          <a:prstGeom prst="rect">
            <a:avLst/>
          </a:prstGeom>
        </p:spPr>
        <p:txBody>
          <a:bodyPr vert="horz" lIns="91440" tIns="45720" rIns="91440" bIns="45720" rtlCol="1" anchor="b"/>
          <a:lstStyle>
            <a:lvl1pPr algn="r">
              <a:defRPr sz="1200"/>
            </a:lvl1pPr>
          </a:lstStyle>
          <a:p>
            <a:pPr>
              <a:defRPr/>
            </a:pPr>
            <a:endParaRPr lang="he-IL"/>
          </a:p>
        </p:txBody>
      </p:sp>
      <p:sp>
        <p:nvSpPr>
          <p:cNvPr id="7" name="Slide Number Placeholder 6"/>
          <p:cNvSpPr>
            <a:spLocks noGrp="1"/>
          </p:cNvSpPr>
          <p:nvPr>
            <p:ph type="sldNum" sz="quarter" idx="5"/>
          </p:nvPr>
        </p:nvSpPr>
        <p:spPr>
          <a:xfrm>
            <a:off x="1588" y="9429750"/>
            <a:ext cx="2946400" cy="496888"/>
          </a:xfrm>
          <a:prstGeom prst="rect">
            <a:avLst/>
          </a:prstGeom>
        </p:spPr>
        <p:txBody>
          <a:bodyPr vert="horz" lIns="91440" tIns="45720" rIns="91440" bIns="45720" rtlCol="1" anchor="b"/>
          <a:lstStyle>
            <a:lvl1pPr algn="l">
              <a:defRPr sz="1200"/>
            </a:lvl1pPr>
          </a:lstStyle>
          <a:p>
            <a:pPr>
              <a:defRPr/>
            </a:pPr>
            <a:fld id="{0DA6B107-26E0-454A-A8C5-1A546828351F}" type="slidenum">
              <a:rPr lang="he-IL"/>
              <a:pPr>
                <a:defRPr/>
              </a:pPr>
              <a:t>‹#›</a:t>
            </a:fld>
            <a:endParaRPr lang="he-IL"/>
          </a:p>
        </p:txBody>
      </p:sp>
    </p:spTree>
    <p:extLst>
      <p:ext uri="{BB962C8B-B14F-4D97-AF65-F5344CB8AC3E}">
        <p14:creationId xmlns:p14="http://schemas.microsoft.com/office/powerpoint/2010/main" val="886842407"/>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eaLnBrk="1" hangingPunct="1">
              <a:spcBef>
                <a:spcPct val="0"/>
              </a:spcBef>
            </a:pPr>
            <a:endParaRPr lang="en-US" altLang="he-IL" b="1" dirty="0" smtClean="0"/>
          </a:p>
          <a:p>
            <a:pPr algn="ctr" rtl="0" eaLnBrk="1" hangingPunct="1">
              <a:spcBef>
                <a:spcPct val="0"/>
              </a:spcBef>
            </a:pPr>
            <a:endParaRPr lang="en-US" altLang="he-IL" b="1" dirty="0" smtClean="0"/>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he-IL" b="1" dirty="0" smtClean="0"/>
              <a:t>In my first lecture today, I will like to present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he-IL" sz="3600" b="1" dirty="0" smtClean="0"/>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he-IL" sz="3600" b="1" dirty="0" smtClean="0"/>
              <a:t>2</a:t>
            </a:r>
            <a:r>
              <a:rPr lang="en-US" altLang="he-IL" b="1" dirty="0" smtClean="0"/>
              <a:t> cases which </a:t>
            </a:r>
            <a:r>
              <a:rPr lang="en-US" b="1" i="0" dirty="0" smtClean="0">
                <a:solidFill>
                  <a:srgbClr val="000000"/>
                </a:solidFill>
                <a:effectLst/>
                <a:latin typeface="Roboto"/>
              </a:rPr>
              <a:t>confirm the historicity of the biblical tradition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b="1" i="0" dirty="0" smtClean="0">
              <a:solidFill>
                <a:srgbClr val="000000"/>
              </a:solidFill>
              <a:effectLst/>
              <a:latin typeface="Roboto"/>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i="0" dirty="0" smtClean="0">
                <a:solidFill>
                  <a:srgbClr val="000000"/>
                </a:solidFill>
                <a:effectLst/>
                <a:latin typeface="Roboto"/>
              </a:rPr>
              <a:t>in the time of Hezekiah, the son of Ahaz, king of 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he-IL" b="1" i="0" dirty="0" smtClean="0">
              <a:solidFill>
                <a:srgbClr val="000000"/>
              </a:solidFill>
              <a:effectLst/>
              <a:latin typeface="Roboto"/>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he-IL" b="1" i="0" dirty="0" smtClean="0">
                <a:solidFill>
                  <a:srgbClr val="000000"/>
                </a:solidFill>
                <a:effectLst/>
                <a:latin typeface="Roboto"/>
              </a:rPr>
              <a:t>Hezekiah ruled in Jerusalem between</a:t>
            </a:r>
            <a:r>
              <a:rPr lang="en-US" altLang="he-IL" b="1" i="0" baseline="0" dirty="0" smtClean="0">
                <a:solidFill>
                  <a:srgbClr val="000000"/>
                </a:solidFill>
                <a:effectLst/>
                <a:latin typeface="Roboto"/>
              </a:rPr>
              <a:t> ca 715 – 687 BC.</a:t>
            </a:r>
          </a:p>
          <a:p>
            <a:pPr marL="0" marR="0" lvl="0" indent="0" algn="ctr" defTabSz="914400" rtl="0" eaLnBrk="0" fontAlgn="base" latinLnBrk="0" hangingPunct="0">
              <a:lnSpc>
                <a:spcPct val="100000"/>
              </a:lnSpc>
              <a:spcBef>
                <a:spcPct val="30000"/>
              </a:spcBef>
              <a:spcAft>
                <a:spcPct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and coexisted the great Assyrian Empire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he-IL" altLang="he-IL" b="1" i="0" dirty="0"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4AA5ABD2-0C07-4416-9B67-33F3D73CB1A0}" type="slidenum">
              <a:rPr lang="he-IL" altLang="he-IL" smtClean="0">
                <a:latin typeface="Arial" panose="020B0604020202020204" pitchFamily="34" charset="0"/>
              </a:rPr>
              <a:pPr algn="l" rtl="0">
                <a:spcBef>
                  <a:spcPct val="0"/>
                </a:spcBef>
              </a:pPr>
              <a:t>1</a:t>
            </a:fld>
            <a:endParaRPr lang="he-IL" altLang="he-IL" smtClean="0">
              <a:latin typeface="Arial" panose="020B0604020202020204" pitchFamily="34" charset="0"/>
            </a:endParaRPr>
          </a:p>
        </p:txBody>
      </p:sp>
    </p:spTree>
    <p:extLst>
      <p:ext uri="{BB962C8B-B14F-4D97-AF65-F5344CB8AC3E}">
        <p14:creationId xmlns:p14="http://schemas.microsoft.com/office/powerpoint/2010/main" val="407445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en-US" dirty="0" smtClean="0"/>
              <a:t>The narrative is to be viewed from left to right</a:t>
            </a:r>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18</a:t>
            </a:fld>
            <a:endParaRPr lang="he-IL"/>
          </a:p>
        </p:txBody>
      </p:sp>
    </p:spTree>
    <p:extLst>
      <p:ext uri="{BB962C8B-B14F-4D97-AF65-F5344CB8AC3E}">
        <p14:creationId xmlns:p14="http://schemas.microsoft.com/office/powerpoint/2010/main" val="224053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en-US" b="1" dirty="0" smtClean="0"/>
              <a:t>The cuneiform inscription reads: </a:t>
            </a:r>
          </a:p>
          <a:p>
            <a:pPr algn="ctr" rtl="0"/>
            <a:endParaRPr lang="he-IL" b="0" dirty="0" smtClean="0"/>
          </a:p>
          <a:p>
            <a:pPr algn="ctr"/>
            <a:r>
              <a:rPr lang="en-US" b="0" dirty="0" smtClean="0"/>
              <a:t>“Sennacherib, king of the world, king of</a:t>
            </a:r>
          </a:p>
          <a:p>
            <a:pPr algn="ctr"/>
            <a:r>
              <a:rPr lang="en-US" b="0" dirty="0" smtClean="0"/>
              <a:t>Assyria, sat on his portable-throne and</a:t>
            </a:r>
          </a:p>
          <a:p>
            <a:pPr algn="ctr"/>
            <a:r>
              <a:rPr lang="en-US" b="0" dirty="0" smtClean="0"/>
              <a:t>the booty of Lachish passed before him”</a:t>
            </a:r>
            <a:br>
              <a:rPr lang="en-US" b="0" dirty="0" smtClean="0"/>
            </a:br>
            <a:endParaRPr lang="en-US" b="1" dirty="0" smtClean="0"/>
          </a:p>
          <a:p>
            <a:pPr algn="ctr" rtl="0"/>
            <a:r>
              <a:rPr lang="en-US" b="1" dirty="0" smtClean="0"/>
              <a:t>We can see that at some point in time, someone</a:t>
            </a:r>
            <a:r>
              <a:rPr lang="en-US" b="1" baseline="0" dirty="0" smtClean="0"/>
              <a:t> damaged his face</a:t>
            </a:r>
            <a:r>
              <a:rPr lang="en-US" b="1" dirty="0" smtClean="0"/>
              <a:t> </a:t>
            </a:r>
            <a:endParaRPr lang="he-IL"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23</a:t>
            </a:fld>
            <a:endParaRPr lang="he-IL"/>
          </a:p>
        </p:txBody>
      </p:sp>
    </p:spTree>
    <p:extLst>
      <p:ext uri="{BB962C8B-B14F-4D97-AF65-F5344CB8AC3E}">
        <p14:creationId xmlns:p14="http://schemas.microsoft.com/office/powerpoint/2010/main" val="372134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en-US" b="1" dirty="0" smtClean="0"/>
              <a:t>The British Expedition at Lachish discovered weapons </a:t>
            </a:r>
          </a:p>
          <a:p>
            <a:pPr algn="ctr" rtl="0"/>
            <a:r>
              <a:rPr lang="en-US" b="1" dirty="0" smtClean="0"/>
              <a:t>Used by the Assyrians in the battle.</a:t>
            </a:r>
          </a:p>
          <a:p>
            <a:pPr algn="ctr" rtl="0"/>
            <a:r>
              <a:rPr lang="en-US" b="1" dirty="0" smtClean="0"/>
              <a:t>Iron and bone arrowheads. Stone sling bullets, Bronze horse blinker, iron</a:t>
            </a:r>
            <a:r>
              <a:rPr lang="en-US" b="1" baseline="0" dirty="0" smtClean="0"/>
              <a:t> spear head</a:t>
            </a:r>
            <a:r>
              <a:rPr lang="en-US" b="1" dirty="0" smtClean="0"/>
              <a:t> </a:t>
            </a:r>
          </a:p>
          <a:p>
            <a:pPr algn="ctr" rtl="0"/>
            <a:endParaRPr lang="he-IL"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24</a:t>
            </a:fld>
            <a:endParaRPr lang="he-IL"/>
          </a:p>
        </p:txBody>
      </p:sp>
    </p:spTree>
    <p:extLst>
      <p:ext uri="{BB962C8B-B14F-4D97-AF65-F5344CB8AC3E}">
        <p14:creationId xmlns:p14="http://schemas.microsoft.com/office/powerpoint/2010/main" val="2657590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r>
              <a:rPr lang="en-US" b="1" dirty="0" smtClean="0"/>
              <a:t>Also at the British Museum are displayed </a:t>
            </a:r>
          </a:p>
          <a:p>
            <a:pPr algn="ctr" rtl="0"/>
            <a:endParaRPr lang="en-US" b="1" dirty="0" smtClean="0"/>
          </a:p>
          <a:p>
            <a:pPr algn="ctr" rtl="0"/>
            <a:r>
              <a:rPr lang="en-US" b="1" dirty="0" smtClean="0"/>
              <a:t>Storage jars which are typical Judahites</a:t>
            </a:r>
          </a:p>
          <a:p>
            <a:pPr algn="ctr" rtl="0"/>
            <a:endParaRPr lang="en-US" b="1" dirty="0" smtClean="0"/>
          </a:p>
          <a:p>
            <a:pPr algn="ctr" rtl="0"/>
            <a:r>
              <a:rPr lang="en-US" b="1" dirty="0" smtClean="0"/>
              <a:t>This particular jar is a prototype of the Fiscal container, </a:t>
            </a:r>
          </a:p>
          <a:p>
            <a:pPr algn="ctr" rtl="0"/>
            <a:r>
              <a:rPr lang="en-US" b="1" dirty="0" smtClean="0"/>
              <a:t>usually having on the handle a seal impression, </a:t>
            </a:r>
          </a:p>
          <a:p>
            <a:pPr algn="ctr" rtl="0"/>
            <a:r>
              <a:rPr lang="en-US" b="1" dirty="0" smtClean="0"/>
              <a:t>which was made before firing.</a:t>
            </a:r>
            <a:r>
              <a:rPr lang="en-US" b="1" baseline="0" dirty="0" smtClean="0"/>
              <a:t> </a:t>
            </a:r>
          </a:p>
          <a:p>
            <a:pPr algn="ctr" rtl="0"/>
            <a:endParaRPr lang="en-US" b="1" baseline="0" dirty="0" smtClean="0"/>
          </a:p>
          <a:p>
            <a:pPr algn="ctr" rtl="0"/>
            <a:r>
              <a:rPr lang="en-US" b="1" baseline="0" dirty="0" smtClean="0"/>
              <a:t>That means, the jar was manufactured from a it is </a:t>
            </a:r>
            <a:endParaRPr lang="en-US" b="1" dirty="0" smtClean="0"/>
          </a:p>
          <a:p>
            <a:pPr algn="ctr" rtl="0"/>
            <a:endParaRPr lang="he-IL"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25</a:t>
            </a:fld>
            <a:endParaRPr lang="he-IL"/>
          </a:p>
        </p:txBody>
      </p:sp>
    </p:spTree>
    <p:extLst>
      <p:ext uri="{BB962C8B-B14F-4D97-AF65-F5344CB8AC3E}">
        <p14:creationId xmlns:p14="http://schemas.microsoft.com/office/powerpoint/2010/main" val="279055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r>
              <a:rPr lang="en-US" dirty="0" smtClean="0"/>
              <a:t>Finds from the gate room of Lachish:</a:t>
            </a:r>
          </a:p>
          <a:p>
            <a:pPr algn="ctr" rtl="0"/>
            <a:endParaRPr lang="en-US" dirty="0" smtClean="0"/>
          </a:p>
          <a:p>
            <a:pPr algn="ctr" rtl="0"/>
            <a:r>
              <a:rPr lang="en-US" dirty="0" smtClean="0"/>
              <a:t>Ostracon, 2 stone weights, ceramic juglet which contains 17 clay bullae (seal impressions)</a:t>
            </a:r>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26</a:t>
            </a:fld>
            <a:endParaRPr lang="he-IL"/>
          </a:p>
        </p:txBody>
      </p:sp>
    </p:spTree>
    <p:extLst>
      <p:ext uri="{BB962C8B-B14F-4D97-AF65-F5344CB8AC3E}">
        <p14:creationId xmlns:p14="http://schemas.microsoft.com/office/powerpoint/2010/main" val="1505881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dirty="0" smtClean="0"/>
              <a:t>We</a:t>
            </a:r>
            <a:r>
              <a:rPr lang="en-US" altLang="he-IL" baseline="0" dirty="0" smtClean="0"/>
              <a:t> see here the large, and high entrance (with the modern stairs) and the beginning of the tunnel. </a:t>
            </a:r>
          </a:p>
          <a:p>
            <a:pPr algn="ctr" rtl="0"/>
            <a:endParaRPr lang="en-US" altLang="he-IL" baseline="0" dirty="0" smtClean="0"/>
          </a:p>
          <a:p>
            <a:pPr algn="ctr" rtl="0"/>
            <a:r>
              <a:rPr lang="en-US" altLang="he-IL" baseline="0" dirty="0" smtClean="0"/>
              <a:t>It is carved in solid stone and we can observe large horizontal cracks </a:t>
            </a:r>
            <a:endParaRPr lang="he-IL" altLang="he-IL" dirty="0"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5BE3B43B-88D2-4CA0-B3CA-BB840BDC10C9}" type="slidenum">
              <a:rPr lang="he-IL" altLang="he-IL" smtClean="0">
                <a:latin typeface="Arial" panose="020B0604020202020204" pitchFamily="34" charset="0"/>
              </a:rPr>
              <a:pPr algn="l" rtl="0">
                <a:spcBef>
                  <a:spcPct val="0"/>
                </a:spcBef>
              </a:pPr>
              <a:t>29</a:t>
            </a:fld>
            <a:endParaRPr lang="he-IL" altLang="he-IL" smtClean="0">
              <a:latin typeface="Arial" panose="020B0604020202020204" pitchFamily="34" charset="0"/>
            </a:endParaRPr>
          </a:p>
        </p:txBody>
      </p:sp>
    </p:spTree>
    <p:extLst>
      <p:ext uri="{BB962C8B-B14F-4D97-AF65-F5344CB8AC3E}">
        <p14:creationId xmlns:p14="http://schemas.microsoft.com/office/powerpoint/2010/main" val="249353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dirty="0" smtClean="0"/>
              <a:t>The tunnel which leads the waters, still seen today</a:t>
            </a:r>
            <a:endParaRPr lang="he-IL" altLang="he-IL" dirty="0"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3042418E-8885-4963-A089-984DFD594B46}" type="slidenum">
              <a:rPr lang="he-IL" altLang="he-IL" smtClean="0">
                <a:latin typeface="Arial" panose="020B0604020202020204" pitchFamily="34" charset="0"/>
              </a:rPr>
              <a:pPr algn="l" rtl="0">
                <a:spcBef>
                  <a:spcPct val="0"/>
                </a:spcBef>
              </a:pPr>
              <a:t>30</a:t>
            </a:fld>
            <a:endParaRPr lang="he-IL" altLang="he-IL" smtClean="0">
              <a:latin typeface="Arial" panose="020B0604020202020204" pitchFamily="34" charset="0"/>
            </a:endParaRPr>
          </a:p>
        </p:txBody>
      </p:sp>
    </p:spTree>
    <p:extLst>
      <p:ext uri="{BB962C8B-B14F-4D97-AF65-F5344CB8AC3E}">
        <p14:creationId xmlns:p14="http://schemas.microsoft.com/office/powerpoint/2010/main" val="58646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b="1" dirty="0" smtClean="0"/>
              <a:t>The pool in the city</a:t>
            </a:r>
            <a:endParaRPr lang="he-IL" altLang="he-IL" b="1" dirty="0" smtClean="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25C15BB0-9D8A-4B66-850B-80F1F5B8A939}" type="slidenum">
              <a:rPr lang="he-IL" altLang="he-IL" smtClean="0">
                <a:latin typeface="Arial" panose="020B0604020202020204" pitchFamily="34" charset="0"/>
              </a:rPr>
              <a:pPr algn="l" rtl="0">
                <a:spcBef>
                  <a:spcPct val="0"/>
                </a:spcBef>
              </a:pPr>
              <a:t>31</a:t>
            </a:fld>
            <a:endParaRPr lang="he-IL" altLang="he-IL" smtClean="0">
              <a:latin typeface="Arial" panose="020B0604020202020204" pitchFamily="34" charset="0"/>
            </a:endParaRPr>
          </a:p>
        </p:txBody>
      </p:sp>
    </p:spTree>
    <p:extLst>
      <p:ext uri="{BB962C8B-B14F-4D97-AF65-F5344CB8AC3E}">
        <p14:creationId xmlns:p14="http://schemas.microsoft.com/office/powerpoint/2010/main" val="99686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dirty="0" smtClean="0"/>
              <a:t>I will like to end this first part of my presentation with a question, </a:t>
            </a:r>
          </a:p>
          <a:p>
            <a:pPr algn="ctr" rtl="0"/>
            <a:endParaRPr lang="en-US" altLang="he-IL" dirty="0" smtClean="0"/>
          </a:p>
          <a:p>
            <a:pPr algn="ctr" rtl="0"/>
            <a:r>
              <a:rPr lang="en-US" altLang="he-IL" dirty="0" smtClean="0"/>
              <a:t>Why</a:t>
            </a:r>
            <a:r>
              <a:rPr lang="en-US" altLang="he-IL" baseline="0" dirty="0" smtClean="0"/>
              <a:t> and for which porpoise did the inscription was engraved in the middle of </a:t>
            </a:r>
          </a:p>
          <a:p>
            <a:pPr algn="ctr" rtl="0"/>
            <a:endParaRPr lang="en-US" altLang="he-IL" baseline="0" dirty="0" smtClean="0"/>
          </a:p>
          <a:p>
            <a:pPr algn="ctr" rtl="0"/>
            <a:r>
              <a:rPr lang="en-US" altLang="he-IL" baseline="0" dirty="0" smtClean="0"/>
              <a:t>The tunnel, the tunnel in which no one enters, there is no walking in it to see it,</a:t>
            </a:r>
          </a:p>
          <a:p>
            <a:pPr algn="ctr" rtl="0"/>
            <a:endParaRPr lang="en-US" altLang="he-IL" baseline="0" dirty="0" smtClean="0"/>
          </a:p>
          <a:p>
            <a:pPr algn="ctr" rtl="0"/>
            <a:r>
              <a:rPr lang="en-US" altLang="he-IL" baseline="0" dirty="0" smtClean="0"/>
              <a:t>There is no “</a:t>
            </a:r>
            <a:r>
              <a:rPr lang="en-US" b="0" i="0" dirty="0" err="1" smtClean="0">
                <a:solidFill>
                  <a:srgbClr val="000000"/>
                </a:solidFill>
                <a:effectLst/>
                <a:latin typeface="Roboto"/>
              </a:rPr>
              <a:t>Spaziergang</a:t>
            </a:r>
            <a:r>
              <a:rPr lang="en-US" b="0" i="0" dirty="0" smtClean="0">
                <a:solidFill>
                  <a:srgbClr val="000000"/>
                </a:solidFill>
                <a:effectLst/>
                <a:latin typeface="Roboto"/>
              </a:rPr>
              <a:t>”</a:t>
            </a:r>
            <a:r>
              <a:rPr lang="en-US" altLang="he-IL" baseline="0" dirty="0" smtClean="0"/>
              <a:t> in the darkness of the tunnel, there is no light there, and no one can see it</a:t>
            </a:r>
          </a:p>
          <a:p>
            <a:pPr algn="ctr" rtl="0"/>
            <a:endParaRPr lang="en-US" altLang="he-IL" baseline="0" dirty="0" smtClean="0"/>
          </a:p>
          <a:p>
            <a:pPr algn="ctr" rtl="0"/>
            <a:r>
              <a:rPr lang="en-US" altLang="he-IL" baseline="0" dirty="0" smtClean="0"/>
              <a:t>This is also the reason why the inscription was discovered only in </a:t>
            </a:r>
            <a:r>
              <a:rPr lang="en-US" dirty="0" smtClean="0">
                <a:effectLst/>
              </a:rPr>
              <a:t>1838 by Edward Robinson.</a:t>
            </a:r>
            <a:endParaRPr lang="he-IL" altLang="he-IL" dirty="0" smtClean="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C01B8104-70F6-4A5A-8EBC-14D346FB8C10}" type="slidenum">
              <a:rPr lang="he-IL" altLang="he-IL" smtClean="0">
                <a:latin typeface="Arial" panose="020B0604020202020204" pitchFamily="34" charset="0"/>
              </a:rPr>
              <a:pPr algn="l" rtl="0">
                <a:spcBef>
                  <a:spcPct val="0"/>
                </a:spcBef>
              </a:pPr>
              <a:t>32</a:t>
            </a:fld>
            <a:endParaRPr lang="he-IL" altLang="he-IL" smtClean="0">
              <a:latin typeface="Arial" panose="020B0604020202020204" pitchFamily="34" charset="0"/>
            </a:endParaRPr>
          </a:p>
        </p:txBody>
      </p:sp>
    </p:spTree>
    <p:extLst>
      <p:ext uri="{BB962C8B-B14F-4D97-AF65-F5344CB8AC3E}">
        <p14:creationId xmlns:p14="http://schemas.microsoft.com/office/powerpoint/2010/main" val="1183764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dirty="0" smtClean="0"/>
              <a:t>The Biblical narrative </a:t>
            </a:r>
            <a:endParaRPr lang="he-IL" altLang="he-IL" dirty="0" smtClean="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CFE2522A-4B03-4803-A161-A87E237F1881}" type="slidenum">
              <a:rPr lang="he-IL" altLang="he-IL" smtClean="0">
                <a:latin typeface="Arial" panose="020B0604020202020204" pitchFamily="34" charset="0"/>
              </a:rPr>
              <a:pPr algn="l" rtl="0">
                <a:spcBef>
                  <a:spcPct val="0"/>
                </a:spcBef>
              </a:pPr>
              <a:t>34</a:t>
            </a:fld>
            <a:endParaRPr lang="he-IL" altLang="he-IL" smtClean="0">
              <a:latin typeface="Arial" panose="020B0604020202020204" pitchFamily="34" charset="0"/>
            </a:endParaRPr>
          </a:p>
        </p:txBody>
      </p:sp>
    </p:spTree>
    <p:extLst>
      <p:ext uri="{BB962C8B-B14F-4D97-AF65-F5344CB8AC3E}">
        <p14:creationId xmlns:p14="http://schemas.microsoft.com/office/powerpoint/2010/main" val="397011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endParaRPr lang="en-US" sz="1800" b="1" dirty="0" smtClean="0"/>
          </a:p>
          <a:p>
            <a:pPr algn="ctr" rtl="0"/>
            <a:endParaRPr lang="en-US" sz="1800" b="1" dirty="0" smtClean="0"/>
          </a:p>
          <a:p>
            <a:pPr algn="ctr" rtl="0"/>
            <a:r>
              <a:rPr lang="en-US" sz="1800" b="1" dirty="0" smtClean="0"/>
              <a:t>This is a map showing the Assyrian Empire between 900 – 607 BC  </a:t>
            </a:r>
          </a:p>
          <a:p>
            <a:pPr algn="ctr" rtl="0"/>
            <a:endParaRPr lang="en-US" sz="1800" b="1" dirty="0" smtClean="0"/>
          </a:p>
          <a:p>
            <a:pPr algn="ctr" rtl="0"/>
            <a:r>
              <a:rPr lang="en-US" sz="1800" b="1" dirty="0" smtClean="0"/>
              <a:t>The Assyrians,</a:t>
            </a:r>
            <a:r>
              <a:rPr lang="en-US" sz="1800" b="1" baseline="0" dirty="0" smtClean="0"/>
              <a:t> with their capital at Nineveh, spread out from </a:t>
            </a:r>
          </a:p>
          <a:p>
            <a:pPr algn="ctr" rtl="0"/>
            <a:endParaRPr lang="en-US" sz="1800" b="1" baseline="0" dirty="0" smtClean="0"/>
          </a:p>
          <a:p>
            <a:pPr algn="ctr" rtl="0"/>
            <a:r>
              <a:rPr lang="en-US" sz="1800" b="1" baseline="0" dirty="0" smtClean="0"/>
              <a:t>the Black and the Caspian sea in the North, </a:t>
            </a:r>
          </a:p>
          <a:p>
            <a:pPr algn="ctr" rtl="0"/>
            <a:endParaRPr lang="en-US" sz="1800" b="1" baseline="0" dirty="0" smtClean="0"/>
          </a:p>
          <a:p>
            <a:pPr algn="ctr" rtl="0"/>
            <a:r>
              <a:rPr lang="en-US" sz="1800" b="1" baseline="0" dirty="0" smtClean="0"/>
              <a:t>The Red sea and the Persian Golf in the South </a:t>
            </a:r>
          </a:p>
          <a:p>
            <a:pPr algn="ctr" rtl="0"/>
            <a:endParaRPr lang="en-US" sz="1800" b="1" baseline="0" dirty="0" smtClean="0"/>
          </a:p>
          <a:p>
            <a:pPr algn="ctr" rtl="0"/>
            <a:r>
              <a:rPr lang="en-US" sz="1800" b="1" baseline="0" dirty="0" smtClean="0"/>
              <a:t>and the Mediterranean sea in the West</a:t>
            </a:r>
          </a:p>
          <a:p>
            <a:pPr algn="ctr" rtl="0"/>
            <a:r>
              <a:rPr lang="en-US" sz="1800" b="1" baseline="0" dirty="0" smtClean="0"/>
              <a:t> </a:t>
            </a:r>
            <a:endParaRPr lang="he-IL" sz="1800"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2</a:t>
            </a:fld>
            <a:endParaRPr lang="he-IL"/>
          </a:p>
        </p:txBody>
      </p:sp>
    </p:spTree>
    <p:extLst>
      <p:ext uri="{BB962C8B-B14F-4D97-AF65-F5344CB8AC3E}">
        <p14:creationId xmlns:p14="http://schemas.microsoft.com/office/powerpoint/2010/main" val="62556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r>
              <a:rPr lang="en-US" dirty="0" smtClean="0"/>
              <a:t>The translation of the Siloam inscription</a:t>
            </a:r>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35</a:t>
            </a:fld>
            <a:endParaRPr lang="he-IL"/>
          </a:p>
        </p:txBody>
      </p:sp>
    </p:spTree>
    <p:extLst>
      <p:ext uri="{BB962C8B-B14F-4D97-AF65-F5344CB8AC3E}">
        <p14:creationId xmlns:p14="http://schemas.microsoft.com/office/powerpoint/2010/main" val="1022634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0"/>
            <a:r>
              <a:rPr lang="en-US" altLang="he-IL" sz="1200" dirty="0" smtClean="0"/>
              <a:t>We can figure out that the inscription has been engraved by the workmen</a:t>
            </a:r>
          </a:p>
          <a:p>
            <a:pPr algn="ctr" rtl="0"/>
            <a:endParaRPr lang="en-US" altLang="he-IL" sz="1200" dirty="0" smtClean="0"/>
          </a:p>
          <a:p>
            <a:pPr algn="ctr" rtl="0"/>
            <a:r>
              <a:rPr lang="en-US" altLang="he-IL" sz="1200" dirty="0" smtClean="0"/>
              <a:t>But, no monarch or date are mentioned!!</a:t>
            </a:r>
            <a:endParaRPr lang="he-IL" altLang="he-IL" sz="1200" dirty="0" smtClean="0"/>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defRPr>
            </a:lvl1pPr>
            <a:lvl2pPr marL="742950" indent="-285750" algn="r" rtl="1">
              <a:spcBef>
                <a:spcPct val="30000"/>
              </a:spcBef>
              <a:defRPr sz="1200">
                <a:solidFill>
                  <a:schemeClr val="tx1"/>
                </a:solidFill>
                <a:latin typeface="Calibri" panose="020F0502020204030204" pitchFamily="34" charset="0"/>
              </a:defRPr>
            </a:lvl2pPr>
            <a:lvl3pPr marL="1143000" indent="-228600" algn="r" rtl="1">
              <a:spcBef>
                <a:spcPct val="30000"/>
              </a:spcBef>
              <a:defRPr sz="1200">
                <a:solidFill>
                  <a:schemeClr val="tx1"/>
                </a:solidFill>
                <a:latin typeface="Calibri" panose="020F0502020204030204" pitchFamily="34" charset="0"/>
              </a:defRPr>
            </a:lvl3pPr>
            <a:lvl4pPr marL="1600200" indent="-228600" algn="r" rtl="1">
              <a:spcBef>
                <a:spcPct val="30000"/>
              </a:spcBef>
              <a:defRPr sz="1200">
                <a:solidFill>
                  <a:schemeClr val="tx1"/>
                </a:solidFill>
                <a:latin typeface="Calibri" panose="020F0502020204030204" pitchFamily="34" charset="0"/>
              </a:defRPr>
            </a:lvl4pPr>
            <a:lvl5pPr marL="2057400" indent="-228600" algn="r" rtl="1">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0A53609A-F3F4-4451-A0EF-0821F361FD1C}" type="slidenum">
              <a:rPr lang="he-IL" altLang="he-IL" smtClean="0">
                <a:latin typeface="Arial" panose="020B0604020202020204" pitchFamily="34" charset="0"/>
              </a:rPr>
              <a:pPr algn="l" rtl="0">
                <a:spcBef>
                  <a:spcPct val="0"/>
                </a:spcBef>
              </a:pPr>
              <a:t>36</a:t>
            </a:fld>
            <a:endParaRPr lang="he-IL" altLang="he-IL" smtClean="0">
              <a:latin typeface="Arial" panose="020B0604020202020204" pitchFamily="34" charset="0"/>
            </a:endParaRPr>
          </a:p>
        </p:txBody>
      </p:sp>
    </p:spTree>
    <p:extLst>
      <p:ext uri="{BB962C8B-B14F-4D97-AF65-F5344CB8AC3E}">
        <p14:creationId xmlns:p14="http://schemas.microsoft.com/office/powerpoint/2010/main" val="1761357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en-US" sz="4000" b="1" dirty="0" smtClean="0">
                <a:solidFill>
                  <a:schemeClr val="tx1"/>
                </a:solidFill>
              </a:rPr>
              <a:t>Thank you for your attention </a:t>
            </a:r>
            <a:endParaRPr lang="he-IL" sz="4000" b="1" dirty="0">
              <a:solidFill>
                <a:schemeClr val="tx1"/>
              </a:solidFill>
            </a:endParaRPr>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37</a:t>
            </a:fld>
            <a:endParaRPr lang="he-IL"/>
          </a:p>
        </p:txBody>
      </p:sp>
    </p:spTree>
    <p:extLst>
      <p:ext uri="{BB962C8B-B14F-4D97-AF65-F5344CB8AC3E}">
        <p14:creationId xmlns:p14="http://schemas.microsoft.com/office/powerpoint/2010/main" val="9212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endParaRPr lang="en-US" dirty="0" smtClean="0"/>
          </a:p>
          <a:p>
            <a:pPr marL="0" marR="0" lvl="0" indent="0" algn="ctr" defTabSz="914400" rtl="0" eaLnBrk="0" fontAlgn="base" latinLnBrk="0" hangingPunct="0">
              <a:lnSpc>
                <a:spcPct val="100000"/>
              </a:lnSpc>
              <a:spcBef>
                <a:spcPct val="30000"/>
              </a:spcBef>
              <a:spcAft>
                <a:spcPct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Our first topic is the town of Lachish, the most important city in Judah after Jerusalem</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Lachish is situated 50 Km South/East from Jerusalem </a:t>
            </a:r>
            <a:endParaRPr kumimoji="0" lang="he-IL" sz="2000" b="1" i="0" u="none" strike="noStrike" kern="1200" cap="none" spc="0" normalizeH="0" baseline="0" noProof="0" dirty="0" smtClean="0">
              <a:ln>
                <a:noFill/>
              </a:ln>
              <a:solidFill>
                <a:prstClr val="black"/>
              </a:solidFill>
              <a:effectLst/>
              <a:uLnTx/>
              <a:uFillTx/>
              <a:latin typeface="+mn-lt"/>
              <a:ea typeface="+mn-ea"/>
              <a:cs typeface="Times New Roman" panose="02020603050405020304" pitchFamily="18" charset="0"/>
            </a:endParaRPr>
          </a:p>
          <a:p>
            <a:pPr algn="ctr" rtl="0"/>
            <a:endParaRPr lang="en-US" dirty="0" smtClean="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3</a:t>
            </a:fld>
            <a:endParaRPr lang="he-IL"/>
          </a:p>
        </p:txBody>
      </p:sp>
    </p:spTree>
    <p:extLst>
      <p:ext uri="{BB962C8B-B14F-4D97-AF65-F5344CB8AC3E}">
        <p14:creationId xmlns:p14="http://schemas.microsoft.com/office/powerpoint/2010/main" val="13834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endParaRPr lang="en-US" sz="2000" b="1" u="none" baseline="0" dirty="0" smtClean="0">
              <a:cs typeface="+mj-cs"/>
            </a:endParaRPr>
          </a:p>
          <a:p>
            <a:pPr algn="ctr" rtl="0"/>
            <a:r>
              <a:rPr lang="en-US" sz="2000" b="1" u="none" baseline="0" dirty="0" smtClean="0">
                <a:cs typeface="+mj-cs"/>
              </a:rPr>
              <a:t>This is a bird view of the ancient tell. We can see the remains of the </a:t>
            </a:r>
          </a:p>
          <a:p>
            <a:pPr algn="ctr" rtl="0"/>
            <a:endParaRPr lang="en-US" sz="2000" b="1" u="none" baseline="0" dirty="0" smtClean="0">
              <a:cs typeface="+mj-cs"/>
            </a:endParaRPr>
          </a:p>
          <a:p>
            <a:pPr algn="ctr" rtl="0"/>
            <a:r>
              <a:rPr lang="en-US" sz="2000" b="1" u="none" baseline="0" dirty="0" smtClean="0">
                <a:cs typeface="+mj-cs"/>
              </a:rPr>
              <a:t>Iron Age fortifications all around, the ramp leading to the city Gate on right and the </a:t>
            </a:r>
          </a:p>
          <a:p>
            <a:pPr algn="ctr" rtl="0"/>
            <a:r>
              <a:rPr lang="en-US" sz="2000" b="1" u="none" baseline="0" dirty="0" smtClean="0">
                <a:cs typeface="+mj-cs"/>
              </a:rPr>
              <a:t>large rectangle built platform in the middle, which was the main building in the city, probably the cultic center</a:t>
            </a:r>
          </a:p>
          <a:p>
            <a:pPr algn="ctr" rtl="0"/>
            <a:endParaRPr lang="en-US" sz="2000" b="1" u="none" baseline="0" dirty="0" smtClean="0">
              <a:cs typeface="+mj-cs"/>
            </a:endParaRPr>
          </a:p>
          <a:p>
            <a:pPr algn="ctr" rtl="0"/>
            <a:r>
              <a:rPr lang="en-US" sz="2000" b="1" u="none" baseline="0" dirty="0" smtClean="0">
                <a:cs typeface="+mj-cs"/>
              </a:rPr>
              <a:t>Several excavations on the edge of the tell were probes in order to verify the </a:t>
            </a:r>
          </a:p>
          <a:p>
            <a:pPr algn="ctr" rtl="0"/>
            <a:endParaRPr lang="en-US" sz="2000" b="1" u="none" baseline="0" dirty="0" smtClean="0">
              <a:cs typeface="+mj-cs"/>
            </a:endParaRPr>
          </a:p>
          <a:p>
            <a:pPr algn="ctr" rtl="0"/>
            <a:r>
              <a:rPr lang="en-US" sz="2000" b="1" u="none" baseline="0" dirty="0" smtClean="0">
                <a:cs typeface="+mj-cs"/>
              </a:rPr>
              <a:t>stratigraphy of the fortifications, because the city was already an important </a:t>
            </a:r>
          </a:p>
          <a:p>
            <a:pPr algn="ctr" rtl="0"/>
            <a:endParaRPr lang="en-US" sz="2000" b="1" u="none" baseline="0" dirty="0" smtClean="0">
              <a:cs typeface="+mj-cs"/>
            </a:endParaRPr>
          </a:p>
          <a:p>
            <a:pPr algn="ctr" rtl="0"/>
            <a:r>
              <a:rPr lang="en-US" sz="2000" b="1" u="none" baseline="0" dirty="0" smtClean="0">
                <a:cs typeface="+mj-cs"/>
              </a:rPr>
              <a:t>Canaanite center in the Late Bronze Age, around 15</a:t>
            </a:r>
            <a:r>
              <a:rPr lang="en-US" sz="2000" b="1" u="none" baseline="30000" dirty="0" smtClean="0">
                <a:cs typeface="+mj-cs"/>
              </a:rPr>
              <a:t>th</a:t>
            </a:r>
            <a:r>
              <a:rPr lang="en-US" sz="2000" b="1" u="none" baseline="0" dirty="0" smtClean="0">
                <a:cs typeface="+mj-cs"/>
              </a:rPr>
              <a:t> and 14</a:t>
            </a:r>
            <a:r>
              <a:rPr lang="en-US" sz="2000" b="1" u="none" baseline="30000" dirty="0" smtClean="0">
                <a:cs typeface="+mj-cs"/>
              </a:rPr>
              <a:t>th</a:t>
            </a:r>
            <a:r>
              <a:rPr lang="en-US" sz="2000" b="1" u="none" baseline="0" dirty="0" smtClean="0">
                <a:cs typeface="+mj-cs"/>
              </a:rPr>
              <a:t> cent BCE</a:t>
            </a:r>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4</a:t>
            </a:fld>
            <a:endParaRPr lang="he-IL"/>
          </a:p>
        </p:txBody>
      </p:sp>
    </p:spTree>
    <p:extLst>
      <p:ext uri="{BB962C8B-B14F-4D97-AF65-F5344CB8AC3E}">
        <p14:creationId xmlns:p14="http://schemas.microsoft.com/office/powerpoint/2010/main" val="195259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r>
              <a:rPr lang="en-US" dirty="0" smtClean="0"/>
              <a:t>On the left we see the way leading to the gate of the city</a:t>
            </a:r>
          </a:p>
          <a:p>
            <a:pPr algn="ctr" rtl="0"/>
            <a:endParaRPr lang="en-US" dirty="0" smtClean="0"/>
          </a:p>
          <a:p>
            <a:pPr algn="ctr" rtl="0"/>
            <a:r>
              <a:rPr lang="en-US" dirty="0" smtClean="0"/>
              <a:t>In the middle we can see the remains of the fortifications</a:t>
            </a:r>
          </a:p>
          <a:p>
            <a:pPr algn="ctr" rtl="0"/>
            <a:endParaRPr lang="en-US" dirty="0" smtClean="0"/>
          </a:p>
          <a:p>
            <a:pPr algn="ctr" rtl="0"/>
            <a:r>
              <a:rPr lang="en-US" dirty="0" smtClean="0"/>
              <a:t>This is also the way to walk up to the tell today and to enter through the excavated gate</a:t>
            </a:r>
          </a:p>
          <a:p>
            <a:pPr algn="ctr" rtl="0"/>
            <a:endParaRPr lang="en-US" dirty="0" smtClean="0"/>
          </a:p>
          <a:p>
            <a:pPr algn="ctr" rtl="0"/>
            <a:r>
              <a:rPr lang="en-US" dirty="0" smtClean="0"/>
              <a:t>On to right we can observe a very interesting feature: the siege ramp built by the Assyrians</a:t>
            </a:r>
          </a:p>
          <a:p>
            <a:pPr algn="ctr" rtl="0"/>
            <a:endParaRPr lang="en-US" dirty="0" smtClean="0"/>
          </a:p>
          <a:p>
            <a:pPr algn="ctr" rtl="0"/>
            <a:r>
              <a:rPr lang="en-US" dirty="0" smtClean="0"/>
              <a:t>In order to advance their </a:t>
            </a:r>
            <a:r>
              <a:rPr lang="en-US" b="0" i="0" dirty="0" smtClean="0">
                <a:solidFill>
                  <a:srgbClr val="000000"/>
                </a:solidFill>
                <a:effectLst/>
                <a:latin typeface="Roboto"/>
              </a:rPr>
              <a:t>Siege Machines</a:t>
            </a:r>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5</a:t>
            </a:fld>
            <a:endParaRPr lang="he-IL"/>
          </a:p>
        </p:txBody>
      </p:sp>
    </p:spTree>
    <p:extLst>
      <p:ext uri="{BB962C8B-B14F-4D97-AF65-F5344CB8AC3E}">
        <p14:creationId xmlns:p14="http://schemas.microsoft.com/office/powerpoint/2010/main" val="8219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r>
              <a:rPr lang="en-US" b="1" dirty="0" smtClean="0"/>
              <a:t>What information do we have in the </a:t>
            </a:r>
          </a:p>
          <a:p>
            <a:pPr algn="ctr" rtl="0"/>
            <a:r>
              <a:rPr lang="en-US" b="1" dirty="0" smtClean="0"/>
              <a:t>Old Testament regarding The</a:t>
            </a:r>
            <a:r>
              <a:rPr lang="en-US" b="1" baseline="0" dirty="0" smtClean="0"/>
              <a:t> Assyrian invasion into Judah.</a:t>
            </a:r>
            <a:endParaRPr lang="he-IL"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6</a:t>
            </a:fld>
            <a:endParaRPr lang="he-IL"/>
          </a:p>
        </p:txBody>
      </p:sp>
    </p:spTree>
    <p:extLst>
      <p:ext uri="{BB962C8B-B14F-4D97-AF65-F5344CB8AC3E}">
        <p14:creationId xmlns:p14="http://schemas.microsoft.com/office/powerpoint/2010/main" val="59115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10</a:t>
            </a:fld>
            <a:endParaRPr lang="he-IL"/>
          </a:p>
        </p:txBody>
      </p:sp>
    </p:spTree>
    <p:extLst>
      <p:ext uri="{BB962C8B-B14F-4D97-AF65-F5344CB8AC3E}">
        <p14:creationId xmlns:p14="http://schemas.microsoft.com/office/powerpoint/2010/main" val="223440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What information do we have regarding the defense of Jerusalem?</a:t>
            </a:r>
            <a:endParaRPr kumimoji="0" lang="he-IL" sz="1200" b="1" i="0" u="none" strike="noStrike" kern="1200" cap="none" spc="0" normalizeH="0" baseline="0" noProof="0" dirty="0" smtClean="0">
              <a:ln>
                <a:noFill/>
              </a:ln>
              <a:solidFill>
                <a:prstClr val="black"/>
              </a:solidFill>
              <a:effectLst/>
              <a:uLnTx/>
              <a:uFillTx/>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11</a:t>
            </a:fld>
            <a:endParaRPr lang="he-IL"/>
          </a:p>
        </p:txBody>
      </p:sp>
    </p:spTree>
    <p:extLst>
      <p:ext uri="{BB962C8B-B14F-4D97-AF65-F5344CB8AC3E}">
        <p14:creationId xmlns:p14="http://schemas.microsoft.com/office/powerpoint/2010/main" val="363355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rtl="0"/>
            <a:endParaRPr lang="en-US" b="1" dirty="0" smtClean="0"/>
          </a:p>
          <a:p>
            <a:pPr algn="ctr" rtl="0"/>
            <a:r>
              <a:rPr lang="en-US" b="1" dirty="0" smtClean="0"/>
              <a:t>Sennacherib  </a:t>
            </a:r>
            <a:r>
              <a:rPr kumimoji="0" lang="en-US" sz="1700" b="0" i="0" u="none" strike="noStrike" kern="1200" cap="none" spc="0" normalizeH="0" baseline="0" noProof="0" dirty="0" smtClean="0">
                <a:ln>
                  <a:noFill/>
                </a:ln>
                <a:solidFill>
                  <a:srgbClr val="00B050"/>
                </a:solidFill>
                <a:effectLst/>
                <a:uLnTx/>
                <a:uFillTx/>
                <a:latin typeface="Calibri Light" panose="020F0302020204030204"/>
                <a:ea typeface="+mj-ea"/>
                <a:cs typeface="Arial" panose="020B0604020202020204" pitchFamily="34" charset="0"/>
              </a:rPr>
              <a:t>added to the previous annual tax, a tribute </a:t>
            </a:r>
            <a:endParaRPr lang="he-IL" b="1" dirty="0"/>
          </a:p>
        </p:txBody>
      </p:sp>
      <p:sp>
        <p:nvSpPr>
          <p:cNvPr id="4" name="מציין מיקום של מספר שקופית 3"/>
          <p:cNvSpPr>
            <a:spLocks noGrp="1"/>
          </p:cNvSpPr>
          <p:nvPr>
            <p:ph type="sldNum" sz="quarter" idx="10"/>
          </p:nvPr>
        </p:nvSpPr>
        <p:spPr/>
        <p:txBody>
          <a:bodyPr/>
          <a:lstStyle/>
          <a:p>
            <a:pPr>
              <a:defRPr/>
            </a:pPr>
            <a:fld id="{0DA6B107-26E0-454A-A8C5-1A546828351F}" type="slidenum">
              <a:rPr lang="he-IL" smtClean="0"/>
              <a:pPr>
                <a:defRPr/>
              </a:pPr>
              <a:t>14</a:t>
            </a:fld>
            <a:endParaRPr lang="he-IL"/>
          </a:p>
        </p:txBody>
      </p:sp>
    </p:spTree>
    <p:extLst>
      <p:ext uri="{BB962C8B-B14F-4D97-AF65-F5344CB8AC3E}">
        <p14:creationId xmlns:p14="http://schemas.microsoft.com/office/powerpoint/2010/main" val="120015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45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811B92B0-E7AF-4172-884E-8ECC376D0ADD}"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8300813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38061E48-ABCF-429C-833B-D344468D9A2D}"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40754721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5"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0" y="365125"/>
            <a:ext cx="5800725"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D0B8F8D2-0EED-499F-9ABB-FD9ECBAE8234}"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33462248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4B923D4B-1B9E-47E6-9450-6CC9B0AF891C}"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00114705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8" y="1709739"/>
            <a:ext cx="7886700" cy="2852737"/>
          </a:xfrm>
        </p:spPr>
        <p:txBody>
          <a:bodyPr anchor="b"/>
          <a:lstStyle>
            <a:lvl1pPr>
              <a:defRPr sz="45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58834DEE-1F92-439F-9A84-2C3E0D37ADF7}"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9409036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6CF93A67-D9D3-4D7C-99A0-8E8244C36105}"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3725688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6"/>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29150" y="2505075"/>
            <a:ext cx="3887391"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מציין מיקום של מספר שקופית 5"/>
          <p:cNvSpPr>
            <a:spLocks noGrp="1"/>
          </p:cNvSpPr>
          <p:nvPr>
            <p:ph type="sldNum" sz="quarter" idx="12"/>
          </p:nvPr>
        </p:nvSpPr>
        <p:spPr/>
        <p:txBody>
          <a:bodyPr/>
          <a:lstStyle>
            <a:lvl1pPr>
              <a:defRPr/>
            </a:lvl1pPr>
          </a:lstStyle>
          <a:p>
            <a:pPr>
              <a:defRPr/>
            </a:pPr>
            <a:fld id="{2D31DA6E-14F4-41B5-8D45-14B1A2FC8899}"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9035827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מציין מיקום של מספר שקופית 5"/>
          <p:cNvSpPr>
            <a:spLocks noGrp="1"/>
          </p:cNvSpPr>
          <p:nvPr>
            <p:ph type="sldNum" sz="quarter" idx="12"/>
          </p:nvPr>
        </p:nvSpPr>
        <p:spPr/>
        <p:txBody>
          <a:bodyPr/>
          <a:lstStyle>
            <a:lvl1pPr>
              <a:defRPr/>
            </a:lvl1pPr>
          </a:lstStyle>
          <a:p>
            <a:pPr>
              <a:defRPr/>
            </a:pPr>
            <a:fld id="{652C06E6-30E6-48C7-903A-8191D1A137A9}"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32619724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מציין מיקום של מספר שקופית 5"/>
          <p:cNvSpPr>
            <a:spLocks noGrp="1"/>
          </p:cNvSpPr>
          <p:nvPr>
            <p:ph type="sldNum" sz="quarter" idx="12"/>
          </p:nvPr>
        </p:nvSpPr>
        <p:spPr/>
        <p:txBody>
          <a:bodyPr/>
          <a:lstStyle>
            <a:lvl1pPr>
              <a:defRPr/>
            </a:lvl1pPr>
          </a:lstStyle>
          <a:p>
            <a:pPr>
              <a:defRPr/>
            </a:pPr>
            <a:fld id="{77F8DAAE-3045-45A2-911F-0B340E71982F}"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7577741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8F964B1C-D37C-4A46-847E-E37C3D22C5B5}"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3094118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24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26"/>
            <a:ext cx="4629150" cy="4873625"/>
          </a:xfrm>
        </p:spPr>
        <p:txBody>
          <a:bodyPr rtlCol="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he-IL" noProof="0" smtClean="0"/>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247A3D6F-89A4-4956-B7D5-3A026FC839E5}" type="slidenum">
              <a:rPr lang="en-US"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2814440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מציין מיקום טקסט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4" name="מציין מיקום של תאריך 3"/>
          <p:cNvSpPr>
            <a:spLocks noGrp="1"/>
          </p:cNvSpPr>
          <p:nvPr>
            <p:ph type="dt" sz="half" idx="2"/>
          </p:nvPr>
        </p:nvSpPr>
        <p:spPr>
          <a:xfrm>
            <a:off x="6457950" y="6356350"/>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pPr eaLnBrk="0" hangingPunct="0">
              <a:defRPr/>
            </a:pPr>
            <a:endParaRPr lang="en-US">
              <a:solidFill>
                <a:prstClr val="black">
                  <a:tint val="75000"/>
                </a:prstClr>
              </a:solidFill>
            </a:endParaRPr>
          </a:p>
        </p:txBody>
      </p:sp>
      <p:sp>
        <p:nvSpPr>
          <p:cNvPr id="5" name="מציין מיקום של כותרת תחתונה 4"/>
          <p:cNvSpPr>
            <a:spLocks noGrp="1"/>
          </p:cNvSpPr>
          <p:nvPr>
            <p:ph type="ftr" sz="quarter" idx="3"/>
          </p:nvPr>
        </p:nvSpPr>
        <p:spPr>
          <a:xfrm>
            <a:off x="3028950" y="6356350"/>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pPr eaLnBrk="0" hangingPunct="0">
              <a:defRPr/>
            </a:pPr>
            <a:endParaRPr lang="en-US">
              <a:solidFill>
                <a:prstClr val="black">
                  <a:tint val="75000"/>
                </a:prstClr>
              </a:solidFill>
            </a:endParaRPr>
          </a:p>
        </p:txBody>
      </p:sp>
      <p:sp>
        <p:nvSpPr>
          <p:cNvPr id="6" name="מציין מיקום של מספר שקופית 5"/>
          <p:cNvSpPr>
            <a:spLocks noGrp="1"/>
          </p:cNvSpPr>
          <p:nvPr>
            <p:ph type="sldNum" sz="quarter" idx="4"/>
          </p:nvPr>
        </p:nvSpPr>
        <p:spPr>
          <a:xfrm>
            <a:off x="628650" y="6356350"/>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pPr eaLnBrk="0" hangingPunct="0">
              <a:defRPr/>
            </a:pPr>
            <a:fld id="{75C2A5AC-F35A-4C84-B177-C0B0AED5394A}" type="slidenum">
              <a:rPr lang="en-US" altLang="he-IL">
                <a:solidFill>
                  <a:prstClr val="black">
                    <a:tint val="75000"/>
                  </a:prstClr>
                </a:solidFill>
              </a:rPr>
              <a:pPr eaLnBrk="0" hangingPunct="0">
                <a:defRPr/>
              </a:pPr>
              <a:t>‹#›</a:t>
            </a:fld>
            <a:endParaRPr lang="en-US" altLang="he-IL">
              <a:solidFill>
                <a:prstClr val="black">
                  <a:tint val="75000"/>
                </a:prstClr>
              </a:solidFill>
            </a:endParaRPr>
          </a:p>
        </p:txBody>
      </p:sp>
    </p:spTree>
    <p:extLst>
      <p:ext uri="{BB962C8B-B14F-4D97-AF65-F5344CB8AC3E}">
        <p14:creationId xmlns:p14="http://schemas.microsoft.com/office/powerpoint/2010/main" val="3101782987"/>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ftr="0" dt="0"/>
  <p:txStyles>
    <p:titleStyle>
      <a:lvl1pPr algn="r" defTabSz="685800" rtl="1" eaLnBrk="0" fontAlgn="base" hangingPunct="0">
        <a:lnSpc>
          <a:spcPct val="90000"/>
        </a:lnSpc>
        <a:spcBef>
          <a:spcPct val="0"/>
        </a:spcBef>
        <a:spcAft>
          <a:spcPct val="0"/>
        </a:spcAft>
        <a:defRPr sz="3300" kern="1200">
          <a:solidFill>
            <a:schemeClr val="tx1"/>
          </a:solidFill>
          <a:latin typeface="+mj-lt"/>
          <a:ea typeface="+mj-ea"/>
          <a:cs typeface="Arial" panose="020B0604020202020204" pitchFamily="34" charset="0"/>
        </a:defRPr>
      </a:lvl1pPr>
      <a:lvl2pPr algn="r" defTabSz="685800" rtl="1" eaLnBrk="0" fontAlgn="base" hangingPunct="0">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2pPr>
      <a:lvl3pPr algn="r" defTabSz="685800" rtl="1" eaLnBrk="0" fontAlgn="base" hangingPunct="0">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3pPr>
      <a:lvl4pPr algn="r" defTabSz="685800" rtl="1" eaLnBrk="0" fontAlgn="base" hangingPunct="0">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4pPr>
      <a:lvl5pPr algn="r" defTabSz="685800" rtl="1" eaLnBrk="0" fontAlgn="base" hangingPunct="0">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5pPr>
      <a:lvl6pPr marL="457200" algn="r" defTabSz="685800" rtl="1" fontAlgn="base">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6pPr>
      <a:lvl7pPr marL="914400" algn="r" defTabSz="685800" rtl="1" fontAlgn="base">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7pPr>
      <a:lvl8pPr marL="1371600" algn="r" defTabSz="685800" rtl="1" fontAlgn="base">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8pPr>
      <a:lvl9pPr marL="1828800" algn="r" defTabSz="685800" rtl="1" fontAlgn="base">
        <a:lnSpc>
          <a:spcPct val="90000"/>
        </a:lnSpc>
        <a:spcBef>
          <a:spcPct val="0"/>
        </a:spcBef>
        <a:spcAft>
          <a:spcPct val="0"/>
        </a:spcAft>
        <a:defRPr sz="3300">
          <a:solidFill>
            <a:schemeClr val="tx1"/>
          </a:solidFill>
          <a:latin typeface="Calibri Light" panose="020F0302020204030204" pitchFamily="34" charset="0"/>
          <a:cs typeface="Arial" panose="020B0604020202020204" pitchFamily="34" charset="0"/>
        </a:defRPr>
      </a:lvl9pPr>
    </p:titleStyle>
    <p:bodyStyle>
      <a:lvl1pPr marL="171450" indent="-171450" algn="r" defTabSz="685800" rtl="1"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Arial" panose="020B0604020202020204" pitchFamily="34" charset="0"/>
        </a:defRPr>
      </a:lvl1pPr>
      <a:lvl2pPr marL="514350" indent="-171450" algn="r" defTabSz="685800" rtl="1"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r" defTabSz="685800" rtl="1"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r" defTabSz="685800" rtl="1"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r" defTabSz="685800" rtl="1"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4.jpeg"/><Relationship Id="rId4" Type="http://schemas.openxmlformats.org/officeDocument/2006/relationships/image" Target="../media/image2.wmf"/></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381000"/>
            <a:ext cx="6781800" cy="5940088"/>
          </a:xfrm>
          <a:prstGeom prst="rect">
            <a:avLst/>
          </a:prstGeom>
        </p:spPr>
        <p:txBody>
          <a:bodyPr>
            <a:spAutoFit/>
          </a:bodyPr>
          <a:lstStyle/>
          <a:p>
            <a:pPr algn="ctr" eaLnBrk="1" hangingPunct="1">
              <a:defRPr/>
            </a:pPr>
            <a:endParaRPr lang="en-US" altLang="he-IL" sz="2400" i="1" dirty="0">
              <a:solidFill>
                <a:srgbClr val="FF0000"/>
              </a:solidFill>
              <a:effectLst>
                <a:outerShdw blurRad="38100" dist="38100" dir="2700000" algn="tl">
                  <a:srgbClr val="000000">
                    <a:alpha val="43137"/>
                  </a:srgbClr>
                </a:outerShdw>
              </a:effectLst>
            </a:endParaRPr>
          </a:p>
          <a:p>
            <a:pPr algn="ctr" eaLnBrk="1" hangingPunct="1">
              <a:defRPr/>
            </a:pPr>
            <a:endParaRPr lang="en-US" altLang="he-IL" sz="2400" i="1" dirty="0">
              <a:solidFill>
                <a:srgbClr val="FF0000"/>
              </a:solidFill>
              <a:effectLst>
                <a:outerShdw blurRad="38100" dist="38100" dir="2700000" algn="tl">
                  <a:srgbClr val="000000">
                    <a:alpha val="43137"/>
                  </a:srgbClr>
                </a:outerShdw>
              </a:effectLst>
            </a:endParaRPr>
          </a:p>
          <a:p>
            <a:pPr algn="ctr" eaLnBrk="1" hangingPunct="1">
              <a:defRPr/>
            </a:pPr>
            <a:endParaRPr lang="en-US" altLang="he-IL" sz="2400" i="1" dirty="0">
              <a:solidFill>
                <a:srgbClr val="FF0000"/>
              </a:solidFill>
              <a:effectLst>
                <a:outerShdw blurRad="38100" dist="38100" dir="2700000" algn="tl">
                  <a:srgbClr val="000000">
                    <a:alpha val="43137"/>
                  </a:srgbClr>
                </a:outerShdw>
              </a:effectLst>
            </a:endParaRPr>
          </a:p>
          <a:p>
            <a:pPr algn="ctr" eaLnBrk="1" hangingPunct="1">
              <a:defRPr/>
            </a:pPr>
            <a:endParaRPr lang="en-US" altLang="he-IL" sz="20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800" i="1" dirty="0">
                <a:solidFill>
                  <a:srgbClr val="0070C0"/>
                </a:solidFill>
                <a:effectLst>
                  <a:outerShdw blurRad="38100" dist="38100" dir="2700000" algn="tl">
                    <a:srgbClr val="000000">
                      <a:alpha val="43137"/>
                    </a:srgbClr>
                  </a:outerShdw>
                </a:effectLst>
              </a:rPr>
              <a:t>Hezekiah King of Judah </a:t>
            </a:r>
          </a:p>
          <a:p>
            <a:pPr algn="ctr" eaLnBrk="1" hangingPunct="1">
              <a:defRPr/>
            </a:pPr>
            <a:r>
              <a:rPr lang="en-US" altLang="he-IL" sz="2400" i="1" dirty="0" smtClean="0">
                <a:solidFill>
                  <a:srgbClr val="0070C0"/>
                </a:solidFill>
                <a:effectLst>
                  <a:outerShdw blurRad="38100" dist="38100" dir="2700000" algn="tl">
                    <a:srgbClr val="000000">
                      <a:alpha val="43137"/>
                    </a:srgbClr>
                  </a:outerShdw>
                </a:effectLst>
              </a:rPr>
              <a:t>704 - 701 </a:t>
            </a:r>
            <a:r>
              <a:rPr lang="en-US" altLang="he-IL" sz="2400" i="1" dirty="0">
                <a:solidFill>
                  <a:srgbClr val="0070C0"/>
                </a:solidFill>
                <a:effectLst>
                  <a:outerShdw blurRad="38100" dist="38100" dir="2700000" algn="tl">
                    <a:srgbClr val="000000">
                      <a:alpha val="43137"/>
                    </a:srgbClr>
                  </a:outerShdw>
                </a:effectLst>
              </a:rPr>
              <a:t>BC</a:t>
            </a:r>
          </a:p>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sz="2000" i="1" dirty="0">
                <a:solidFill>
                  <a:schemeClr val="accent2">
                    <a:lumMod val="75000"/>
                  </a:schemeClr>
                </a:solidFill>
                <a:effectLst>
                  <a:outerShdw blurRad="38100" dist="38100" dir="2700000" algn="tl">
                    <a:srgbClr val="000000">
                      <a:alpha val="43137"/>
                    </a:srgbClr>
                  </a:outerShdw>
                </a:effectLst>
              </a:rPr>
              <a:t>The Biblical Tradition,</a:t>
            </a:r>
          </a:p>
          <a:p>
            <a:pPr algn="ctr" eaLnBrk="1" hangingPunct="1">
              <a:defRPr/>
            </a:pPr>
            <a:r>
              <a:rPr lang="en-US" sz="2000" i="1" dirty="0" smtClean="0">
                <a:solidFill>
                  <a:schemeClr val="accent2">
                    <a:lumMod val="75000"/>
                  </a:schemeClr>
                </a:solidFill>
                <a:effectLst>
                  <a:outerShdw blurRad="38100" dist="38100" dir="2700000" algn="tl">
                    <a:srgbClr val="000000">
                      <a:alpha val="43137"/>
                    </a:srgbClr>
                  </a:outerShdw>
                </a:effectLst>
              </a:rPr>
              <a:t>Archaeological Discoveries </a:t>
            </a:r>
          </a:p>
          <a:p>
            <a:pPr algn="ctr" eaLnBrk="1" hangingPunct="1">
              <a:defRPr/>
            </a:pPr>
            <a:r>
              <a:rPr lang="en-US" sz="2000" i="1" dirty="0" smtClean="0">
                <a:solidFill>
                  <a:schemeClr val="accent2">
                    <a:lumMod val="75000"/>
                  </a:schemeClr>
                </a:solidFill>
                <a:effectLst>
                  <a:outerShdw blurRad="38100" dist="38100" dir="2700000" algn="tl">
                    <a:srgbClr val="000000">
                      <a:alpha val="43137"/>
                    </a:srgbClr>
                  </a:outerShdw>
                </a:effectLst>
              </a:rPr>
              <a:t>Epigraphic </a:t>
            </a:r>
            <a:r>
              <a:rPr lang="en-US" sz="2000" i="1" dirty="0">
                <a:solidFill>
                  <a:schemeClr val="accent2">
                    <a:lumMod val="75000"/>
                  </a:schemeClr>
                </a:solidFill>
                <a:effectLst>
                  <a:outerShdw blurRad="38100" dist="38100" dir="2700000" algn="tl">
                    <a:srgbClr val="000000">
                      <a:alpha val="43137"/>
                    </a:srgbClr>
                  </a:outerShdw>
                </a:effectLst>
              </a:rPr>
              <a:t>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r>
              <a:rPr lang="en-US" i="1" dirty="0">
                <a:solidFill>
                  <a:schemeClr val="tx2"/>
                </a:solidFill>
                <a:effectLst>
                  <a:outerShdw blurRad="38100" dist="38100" dir="2700000" algn="tl">
                    <a:srgbClr val="000000">
                      <a:alpha val="43137"/>
                    </a:srgbClr>
                  </a:outerShdw>
                </a:effectLst>
              </a:rPr>
              <a:t>Dr. Robert </a:t>
            </a:r>
            <a:r>
              <a:rPr lang="en-US" i="1" dirty="0" smtClean="0">
                <a:solidFill>
                  <a:schemeClr val="tx2"/>
                </a:solidFill>
                <a:effectLst>
                  <a:outerShdw blurRad="38100" dist="38100" dir="2700000" algn="tl">
                    <a:srgbClr val="000000">
                      <a:alpha val="43137"/>
                    </a:srgbClr>
                  </a:outerShdw>
                </a:effectLst>
              </a:rPr>
              <a:t>Deutsch</a:t>
            </a:r>
          </a:p>
          <a:p>
            <a:pPr algn="ctr" eaLnBrk="1" hangingPunct="1">
              <a:defRPr/>
            </a:pPr>
            <a:endParaRPr lang="en-US" i="1" dirty="0">
              <a:solidFill>
                <a:schemeClr val="tx2"/>
              </a:solidFill>
              <a:effectLst>
                <a:outerShdw blurRad="38100" dist="38100" dir="2700000" algn="tl">
                  <a:srgbClr val="000000">
                    <a:alpha val="43137"/>
                  </a:srgbClr>
                </a:outerShdw>
              </a:effectLst>
            </a:endParaRPr>
          </a:p>
          <a:p>
            <a:pPr algn="ctr" eaLnBrk="1" hangingPunct="1">
              <a:defRPr/>
            </a:pPr>
            <a:endParaRPr lang="en-US" i="1" dirty="0">
              <a:solidFill>
                <a:schemeClr val="tx2"/>
              </a:solidFill>
              <a:effectLst>
                <a:outerShdw blurRad="38100" dist="38100" dir="2700000" algn="tl">
                  <a:srgbClr val="000000">
                    <a:alpha val="43137"/>
                  </a:srgbClr>
                </a:outerShdw>
              </a:effectLst>
            </a:endParaRPr>
          </a:p>
          <a:p>
            <a:pPr algn="ctr" eaLnBrk="1" hangingPunct="1">
              <a:defRPr/>
            </a:pPr>
            <a:endParaRPr lang="en-US" sz="1200" i="1" dirty="0">
              <a:solidFill>
                <a:schemeClr val="tx2"/>
              </a:solidFill>
              <a:effectLst>
                <a:outerShdw blurRad="38100" dist="38100" dir="2700000" algn="tl">
                  <a:srgbClr val="000000">
                    <a:alpha val="43137"/>
                  </a:srgbClr>
                </a:outerShdw>
              </a:effectLst>
            </a:endParaRPr>
          </a:p>
          <a:p>
            <a:pPr algn="ctr">
              <a:defRPr/>
            </a:pPr>
            <a:r>
              <a:rPr lang="en-US" altLang="he-IL" sz="1400" i="1" dirty="0">
                <a:solidFill>
                  <a:srgbClr val="FF0000"/>
                </a:solidFill>
                <a:effectLst>
                  <a:outerShdw blurRad="38100" dist="38100" dir="2700000" algn="tl">
                    <a:srgbClr val="000000">
                      <a:alpha val="43137"/>
                    </a:srgbClr>
                  </a:outerShdw>
                </a:effectLst>
              </a:rPr>
              <a:t>MARBURG 2022</a:t>
            </a:r>
          </a:p>
          <a:p>
            <a:pPr algn="ctr" eaLnBrk="1" hangingPunct="1">
              <a:defRPr/>
            </a:pPr>
            <a:endParaRPr lang="en-US" sz="1200" i="1" dirty="0">
              <a:solidFill>
                <a:schemeClr val="tx2"/>
              </a:solidFill>
              <a:effectLst>
                <a:outerShdw blurRad="38100" dist="38100" dir="2700000" algn="tl">
                  <a:srgbClr val="000000">
                    <a:alpha val="43137"/>
                  </a:srgbClr>
                </a:outerShdw>
              </a:effectLst>
            </a:endParaRPr>
          </a:p>
          <a:p>
            <a:pPr algn="ctr" eaLnBrk="1" hangingPunct="1">
              <a:defRPr/>
            </a:pPr>
            <a:endParaRPr lang="en-US" sz="1200" i="1" dirty="0">
              <a:solidFill>
                <a:schemeClr val="tx2"/>
              </a:solidFill>
              <a:effectLst>
                <a:outerShdw blurRad="38100" dist="38100" dir="2700000" algn="tl">
                  <a:srgbClr val="000000">
                    <a:alpha val="43137"/>
                  </a:srgbClr>
                </a:outerShdw>
              </a:effectLst>
            </a:endParaRPr>
          </a:p>
          <a:p>
            <a:pPr algn="ctr" eaLnBrk="1" hangingPunct="1">
              <a:defRPr/>
            </a:pPr>
            <a:endParaRPr lang="en-US" sz="1200" i="1" dirty="0">
              <a:solidFill>
                <a:schemeClr val="tx2"/>
              </a:solidFill>
              <a:effectLst>
                <a:outerShdw blurRad="38100" dist="38100" dir="2700000" algn="tl">
                  <a:srgbClr val="000000">
                    <a:alpha val="43137"/>
                  </a:srgbClr>
                </a:outerShdw>
              </a:effectLst>
            </a:endParaRPr>
          </a:p>
          <a:p>
            <a:pPr algn="ctr" eaLnBrk="1" hangingPunct="1">
              <a:defRPr/>
            </a:pPr>
            <a:endParaRPr lang="he-IL" sz="12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EB8363D0-D235-4CAC-8405-EBA1DFA2B6A5}" type="slidenum">
              <a:rPr lang="en-US">
                <a:solidFill>
                  <a:schemeClr val="tx1">
                    <a:alpha val="65000"/>
                  </a:schemeClr>
                </a:solidFill>
              </a:rPr>
              <a:pPr>
                <a:defRPr/>
              </a:pPr>
              <a:t>1</a:t>
            </a:fld>
            <a:endParaRPr lang="en-US">
              <a:solidFill>
                <a:schemeClr val="tx1">
                  <a:alpha val="65000"/>
                </a:schemeClr>
              </a:solidFill>
            </a:endParaRPr>
          </a:p>
        </p:txBody>
      </p:sp>
    </p:spTree>
    <p:extLst>
      <p:ext uri="{BB962C8B-B14F-4D97-AF65-F5344CB8AC3E}">
        <p14:creationId xmlns:p14="http://schemas.microsoft.com/office/powerpoint/2010/main" val="298995676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82625"/>
            <a:ext cx="6781800" cy="1631950"/>
          </a:xfrm>
          <a:prstGeom prst="rect">
            <a:avLst/>
          </a:prstGeom>
        </p:spPr>
        <p:txBody>
          <a:bodyPr>
            <a:spAutoFit/>
          </a:bodyPr>
          <a:lstStyle/>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400" i="1" dirty="0">
                <a:solidFill>
                  <a:srgbClr val="0070C0"/>
                </a:solidFill>
                <a:effectLst>
                  <a:outerShdw blurRad="38100" dist="38100" dir="2700000" algn="tl">
                    <a:srgbClr val="000000">
                      <a:alpha val="43137"/>
                    </a:srgbClr>
                  </a:outerShdw>
                </a:effectLst>
              </a:rPr>
              <a:t>The </a:t>
            </a:r>
            <a:r>
              <a:rPr lang="en-US" sz="2400" i="1" dirty="0">
                <a:solidFill>
                  <a:srgbClr val="0070C0"/>
                </a:solidFill>
                <a:effectLst>
                  <a:outerShdw blurRad="38100" dist="38100" dir="2700000" algn="tl">
                    <a:srgbClr val="000000">
                      <a:alpha val="43137"/>
                    </a:srgbClr>
                  </a:outerShdw>
                </a:effectLst>
              </a:rPr>
              <a:t>Biblical Tradition </a:t>
            </a:r>
          </a:p>
          <a:p>
            <a:pPr algn="ctr" eaLnBrk="1" hangingPunct="1">
              <a:defRPr/>
            </a:pPr>
            <a:r>
              <a:rPr lang="en-US" sz="1600" b="1" dirty="0">
                <a:solidFill>
                  <a:srgbClr val="0070C0"/>
                </a:solidFill>
                <a:effectLst>
                  <a:outerShdw blurRad="38100" dist="38100" dir="2700000" algn="tl">
                    <a:srgbClr val="000000">
                      <a:alpha val="43137"/>
                    </a:srgbClr>
                  </a:outerShdw>
                </a:effectLst>
              </a:rPr>
              <a:t>2 Kings - Isaiah - 2 Chronicles</a:t>
            </a:r>
          </a:p>
          <a:p>
            <a:pPr algn="ctr" eaLnBrk="1" hangingPunct="1">
              <a:defRPr/>
            </a:pPr>
            <a:endParaRPr lang="en-US" sz="1600" b="1" dirty="0">
              <a:solidFill>
                <a:srgbClr val="0070C0"/>
              </a:solidFill>
              <a:effectLst>
                <a:outerShdw blurRad="38100" dist="38100" dir="2700000" algn="tl">
                  <a:srgbClr val="000000">
                    <a:alpha val="43137"/>
                  </a:srgbClr>
                </a:outerShdw>
              </a:effectLst>
            </a:endParaRPr>
          </a:p>
          <a:p>
            <a:pPr algn="ctr" eaLnBrk="1" hangingPunct="1">
              <a:defRPr/>
            </a:pPr>
            <a:r>
              <a:rPr lang="en-US" sz="2000" b="1" dirty="0">
                <a:solidFill>
                  <a:srgbClr val="0070C0"/>
                </a:solidFill>
                <a:effectLst>
                  <a:outerShdw blurRad="38100" dist="38100" dir="2700000" algn="tl">
                    <a:srgbClr val="000000">
                      <a:alpha val="43137"/>
                    </a:srgbClr>
                  </a:outerShdw>
                </a:effectLst>
              </a:rPr>
              <a:t>The tribute</a:t>
            </a:r>
            <a:endParaRPr lang="en-US" sz="2000" dirty="0">
              <a:solidFill>
                <a:srgbClr val="0070C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99ABF1CA-FC19-41F6-AFE2-3D948D0C1E55}" type="slidenum">
              <a:rPr lang="en-US">
                <a:solidFill>
                  <a:schemeClr val="tx1">
                    <a:alpha val="65000"/>
                  </a:schemeClr>
                </a:solidFill>
              </a:rPr>
              <a:pPr>
                <a:defRPr/>
              </a:pPr>
              <a:t>10</a:t>
            </a:fld>
            <a:endParaRPr lang="en-US">
              <a:solidFill>
                <a:schemeClr val="tx1">
                  <a:alpha val="65000"/>
                </a:schemeClr>
              </a:solidFill>
            </a:endParaRPr>
          </a:p>
        </p:txBody>
      </p:sp>
      <p:sp>
        <p:nvSpPr>
          <p:cNvPr id="189444" name="Rectangle 3"/>
          <p:cNvSpPr>
            <a:spLocks noChangeArrowheads="1"/>
          </p:cNvSpPr>
          <p:nvPr/>
        </p:nvSpPr>
        <p:spPr bwMode="auto">
          <a:xfrm>
            <a:off x="609600" y="2630488"/>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Kings 18:14</a:t>
            </a:r>
          </a:p>
          <a:p>
            <a:pPr algn="l" rtl="0">
              <a:lnSpc>
                <a:spcPct val="100000"/>
              </a:lnSpc>
              <a:spcBef>
                <a:spcPct val="0"/>
              </a:spcBef>
              <a:buFontTx/>
              <a:buNone/>
            </a:pPr>
            <a:r>
              <a:rPr lang="en-US" altLang="he-IL" sz="1800">
                <a:latin typeface="Arial" panose="020B0604020202020204" pitchFamily="34" charset="0"/>
              </a:rPr>
              <a:t>… the king of Assyria imposed upon King Hezekiah of Judah </a:t>
            </a:r>
            <a:r>
              <a:rPr lang="en-US" altLang="he-IL" sz="1800">
                <a:solidFill>
                  <a:srgbClr val="FF0000"/>
                </a:solidFill>
                <a:latin typeface="Arial" panose="020B0604020202020204" pitchFamily="34" charset="0"/>
              </a:rPr>
              <a:t>a payment of 300 talents of silver and 30 talents of gold. </a:t>
            </a:r>
            <a:r>
              <a:rPr lang="en-US" altLang="he-IL" sz="1200">
                <a:latin typeface="Arial" panose="020B0604020202020204" pitchFamily="34" charset="0"/>
              </a:rPr>
              <a:t>(One Talent = 30 Kg)</a:t>
            </a:r>
          </a:p>
        </p:txBody>
      </p:sp>
      <p:sp>
        <p:nvSpPr>
          <p:cNvPr id="189445" name="Rectangle 4"/>
          <p:cNvSpPr>
            <a:spLocks noChangeArrowheads="1"/>
          </p:cNvSpPr>
          <p:nvPr/>
        </p:nvSpPr>
        <p:spPr bwMode="auto">
          <a:xfrm>
            <a:off x="609600" y="37973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a:lnSpc>
                <a:spcPct val="100000"/>
              </a:lnSpc>
              <a:spcBef>
                <a:spcPct val="0"/>
              </a:spcBef>
              <a:buFontTx/>
              <a:buNone/>
            </a:pPr>
            <a:r>
              <a:rPr lang="en-US" altLang="he-IL" sz="1800" b="1">
                <a:latin typeface="Arial" panose="020B0604020202020204" pitchFamily="34" charset="0"/>
              </a:rPr>
              <a:t>Isaiah 36</a:t>
            </a:r>
            <a:r>
              <a:rPr lang="en-US" altLang="he-IL" sz="1800">
                <a:latin typeface="Arial" panose="020B0604020202020204" pitchFamily="34" charset="0"/>
              </a:rPr>
              <a:t> </a:t>
            </a:r>
          </a:p>
          <a:p>
            <a:pPr algn="l" rtl="0">
              <a:lnSpc>
                <a:spcPct val="100000"/>
              </a:lnSpc>
              <a:spcBef>
                <a:spcPct val="0"/>
              </a:spcBef>
              <a:buFontTx/>
              <a:buNone/>
            </a:pPr>
            <a:r>
              <a:rPr lang="en-US" altLang="he-IL" sz="1800">
                <a:latin typeface="Arial" panose="020B0604020202020204" pitchFamily="34" charset="0"/>
              </a:rPr>
              <a:t>is ignoring the tribute.</a:t>
            </a:r>
          </a:p>
        </p:txBody>
      </p:sp>
      <p:sp>
        <p:nvSpPr>
          <p:cNvPr id="189446" name="Rectangle 5"/>
          <p:cNvSpPr>
            <a:spLocks noChangeArrowheads="1"/>
          </p:cNvSpPr>
          <p:nvPr/>
        </p:nvSpPr>
        <p:spPr bwMode="auto">
          <a:xfrm>
            <a:off x="609600" y="48006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Chronicles 32 </a:t>
            </a:r>
          </a:p>
          <a:p>
            <a:pPr algn="l" rtl="0" eaLnBrk="1" hangingPunct="1">
              <a:lnSpc>
                <a:spcPct val="100000"/>
              </a:lnSpc>
              <a:spcBef>
                <a:spcPct val="0"/>
              </a:spcBef>
              <a:buFontTx/>
              <a:buNone/>
            </a:pPr>
            <a:r>
              <a:rPr lang="en-US" altLang="he-IL" sz="1800">
                <a:latin typeface="Arial" panose="020B0604020202020204" pitchFamily="34" charset="0"/>
              </a:rPr>
              <a:t>is ignoring the tribute. </a:t>
            </a:r>
          </a:p>
        </p:txBody>
      </p:sp>
    </p:spTree>
    <p:extLst>
      <p:ext uri="{BB962C8B-B14F-4D97-AF65-F5344CB8AC3E}">
        <p14:creationId xmlns:p14="http://schemas.microsoft.com/office/powerpoint/2010/main" val="406884152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413" y="401638"/>
            <a:ext cx="6781800" cy="830262"/>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Defending Jerusalem</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B04936A7-612B-491B-BC4B-3600032AC1A8}" type="slidenum">
              <a:rPr lang="en-US">
                <a:solidFill>
                  <a:schemeClr val="tx1">
                    <a:alpha val="65000"/>
                  </a:schemeClr>
                </a:solidFill>
              </a:rPr>
              <a:pPr>
                <a:defRPr/>
              </a:pPr>
              <a:t>11</a:t>
            </a:fld>
            <a:endParaRPr lang="en-US">
              <a:solidFill>
                <a:schemeClr val="tx1">
                  <a:alpha val="65000"/>
                </a:schemeClr>
              </a:solidFill>
            </a:endParaRPr>
          </a:p>
        </p:txBody>
      </p:sp>
      <p:sp>
        <p:nvSpPr>
          <p:cNvPr id="184324" name="Rectangle 3"/>
          <p:cNvSpPr>
            <a:spLocks noChangeArrowheads="1"/>
          </p:cNvSpPr>
          <p:nvPr/>
        </p:nvSpPr>
        <p:spPr bwMode="auto">
          <a:xfrm>
            <a:off x="417513" y="1219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Chronicles 32:2-6</a:t>
            </a:r>
            <a:endParaRPr lang="en-US" altLang="he-IL" sz="1800">
              <a:latin typeface="Arial" panose="020B0604020202020204" pitchFamily="34" charset="0"/>
            </a:endParaRPr>
          </a:p>
          <a:p>
            <a:pPr algn="l" rtl="0" eaLnBrk="1" hangingPunct="1">
              <a:lnSpc>
                <a:spcPct val="100000"/>
              </a:lnSpc>
              <a:spcBef>
                <a:spcPct val="0"/>
              </a:spcBef>
              <a:buFontTx/>
              <a:buNone/>
            </a:pP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2 When Hezekiah saw that Sennacherib had come, intent on making war against Jerusalem, </a:t>
            </a:r>
          </a:p>
          <a:p>
            <a:pPr algn="l" rtl="0" eaLnBrk="1" hangingPunct="1">
              <a:lnSpc>
                <a:spcPct val="100000"/>
              </a:lnSpc>
              <a:spcBef>
                <a:spcPct val="0"/>
              </a:spcBef>
              <a:buFontTx/>
              <a:buNone/>
            </a:pP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3 he consulted with his officers and warriors about </a:t>
            </a:r>
            <a:r>
              <a:rPr lang="en-US" altLang="he-IL" sz="1800">
                <a:solidFill>
                  <a:srgbClr val="FF0000"/>
                </a:solidFill>
                <a:latin typeface="Arial" panose="020B0604020202020204" pitchFamily="34" charset="0"/>
              </a:rPr>
              <a:t>stopping the flow of the springs outside the city</a:t>
            </a:r>
            <a:r>
              <a:rPr lang="en-US" altLang="he-IL" sz="1800">
                <a:latin typeface="Arial" panose="020B0604020202020204" pitchFamily="34" charset="0"/>
              </a:rPr>
              <a:t>, and they supported him. </a:t>
            </a:r>
          </a:p>
          <a:p>
            <a:pPr algn="l" rtl="0" eaLnBrk="1" hangingPunct="1">
              <a:lnSpc>
                <a:spcPct val="100000"/>
              </a:lnSpc>
              <a:spcBef>
                <a:spcPct val="0"/>
              </a:spcBef>
              <a:buFontTx/>
              <a:buNone/>
            </a:pP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4 A large force was assembled </a:t>
            </a:r>
            <a:r>
              <a:rPr lang="en-US" altLang="he-IL" sz="1800">
                <a:solidFill>
                  <a:srgbClr val="FF0000"/>
                </a:solidFill>
                <a:latin typeface="Arial" panose="020B0604020202020204" pitchFamily="34" charset="0"/>
              </a:rPr>
              <a:t>to stop up all the springs and the stream that flowed through the land</a:t>
            </a:r>
            <a:r>
              <a:rPr lang="en-US" altLang="he-IL" sz="1800">
                <a:latin typeface="Arial" panose="020B0604020202020204" pitchFamily="34" charset="0"/>
              </a:rPr>
              <a:t>, for otherwise, they thought, the king of Assyria would come and find water in abundance. </a:t>
            </a:r>
          </a:p>
          <a:p>
            <a:pPr algn="l" rtl="0" eaLnBrk="1" hangingPunct="1">
              <a:lnSpc>
                <a:spcPct val="100000"/>
              </a:lnSpc>
              <a:spcBef>
                <a:spcPct val="0"/>
              </a:spcBef>
              <a:buFontTx/>
              <a:buNone/>
            </a:pP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5 He acted with vigor, rebuilding the damaged wall, raising towers on it, and building another wall outside it. He fortified the Millo of the City of David, and made a great quantity of arms and shields. </a:t>
            </a:r>
          </a:p>
          <a:p>
            <a:pPr algn="l" rtl="0" eaLnBrk="1" hangingPunct="1">
              <a:lnSpc>
                <a:spcPct val="100000"/>
              </a:lnSpc>
              <a:spcBef>
                <a:spcPct val="0"/>
              </a:spcBef>
              <a:buFontTx/>
              <a:buNone/>
            </a:pP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6 He appointed battle officers over the people ….</a:t>
            </a:r>
          </a:p>
        </p:txBody>
      </p:sp>
    </p:spTree>
    <p:extLst>
      <p:ext uri="{BB962C8B-B14F-4D97-AF65-F5344CB8AC3E}">
        <p14:creationId xmlns:p14="http://schemas.microsoft.com/office/powerpoint/2010/main" val="367306854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447800"/>
            <a:ext cx="6781800" cy="1570038"/>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The Epigraphic 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r>
              <a:rPr lang="en-US" sz="2400" i="1" dirty="0">
                <a:solidFill>
                  <a:schemeClr val="tx2"/>
                </a:solidFill>
                <a:effectLst>
                  <a:outerShdw blurRad="38100" dist="38100" dir="2700000" algn="tl">
                    <a:srgbClr val="000000">
                      <a:alpha val="43137"/>
                    </a:srgbClr>
                  </a:outerShdw>
                </a:effectLst>
              </a:rPr>
              <a:t>The Annals of Sennacherib King of Assyria</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097E6E92-5CE5-49E2-A7C5-A9CBF6F794DE}" type="slidenum">
              <a:rPr lang="en-US">
                <a:solidFill>
                  <a:schemeClr val="tx1">
                    <a:alpha val="65000"/>
                  </a:schemeClr>
                </a:solidFill>
              </a:rPr>
              <a:pPr>
                <a:defRPr/>
              </a:pPr>
              <a:t>12</a:t>
            </a:fld>
            <a:endParaRPr lang="en-US">
              <a:solidFill>
                <a:schemeClr val="tx1">
                  <a:alpha val="65000"/>
                </a:schemeClr>
              </a:solidFill>
            </a:endParaRPr>
          </a:p>
        </p:txBody>
      </p:sp>
    </p:spTree>
    <p:extLst>
      <p:ext uri="{BB962C8B-B14F-4D97-AF65-F5344CB8AC3E}">
        <p14:creationId xmlns:p14="http://schemas.microsoft.com/office/powerpoint/2010/main" val="64507219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7013"/>
            <a:ext cx="2514600" cy="515937"/>
          </a:xfrm>
        </p:spPr>
        <p:txBody>
          <a:bodyPr rtlCol="0">
            <a:noAutofit/>
          </a:bodyPr>
          <a:lstStyle/>
          <a:p>
            <a:pPr rtl="0" eaLnBrk="1" fontAlgn="auto" hangingPunct="1">
              <a:spcAft>
                <a:spcPts val="0"/>
              </a:spcAft>
              <a:defRPr/>
            </a:pPr>
            <a:r>
              <a:rPr lang="en-US" sz="1800" dirty="0" smtClean="0">
                <a:solidFill>
                  <a:srgbClr val="FF0000"/>
                </a:solidFill>
                <a:effectLst>
                  <a:outerShdw blurRad="38100" dist="38100" dir="2700000" algn="tl">
                    <a:srgbClr val="000000">
                      <a:alpha val="43137"/>
                    </a:srgbClr>
                  </a:outerShdw>
                </a:effectLst>
                <a:cs typeface="+mj-cs"/>
              </a:rPr>
              <a:t>The Sennacherib Prisms</a:t>
            </a:r>
            <a:endParaRPr lang="he-IL" sz="2000" dirty="0">
              <a:cs typeface="+mj-cs"/>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9567446D-1FAB-4EC7-908A-A57F29855F99}" type="slidenum">
              <a:rPr lang="en-US">
                <a:solidFill>
                  <a:schemeClr val="tx1">
                    <a:alpha val="65000"/>
                  </a:schemeClr>
                </a:solidFill>
              </a:rPr>
              <a:pPr>
                <a:defRPr/>
              </a:pPr>
              <a:t>13</a:t>
            </a:fld>
            <a:endParaRPr lang="en-US">
              <a:solidFill>
                <a:schemeClr val="tx1">
                  <a:alpha val="65000"/>
                </a:schemeClr>
              </a:solidFill>
            </a:endParaRPr>
          </a:p>
        </p:txBody>
      </p:sp>
      <p:sp>
        <p:nvSpPr>
          <p:cNvPr id="194564" name="Rectangle 2"/>
          <p:cNvSpPr>
            <a:spLocks noChangeArrowheads="1"/>
          </p:cNvSpPr>
          <p:nvPr/>
        </p:nvSpPr>
        <p:spPr bwMode="auto">
          <a:xfrm>
            <a:off x="-152400" y="6096000"/>
            <a:ext cx="899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       Israel Museum, Jerusalem                           British Museum                       Oriental Institute, Chicago</a:t>
            </a:r>
            <a:endParaRPr lang="he-IL" altLang="he-IL" sz="1400">
              <a:latin typeface="Arial" panose="020B0604020202020204" pitchFamily="34" charset="0"/>
            </a:endParaRPr>
          </a:p>
        </p:txBody>
      </p:sp>
      <p:pic>
        <p:nvPicPr>
          <p:cNvPr id="194565" name="Picture 6" descr="C:\Users\Robert\Desktop\Oriental Institute Pr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163" y="1752600"/>
            <a:ext cx="2357437"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6" descr="C:\Users\Robert\Desktop\BAS San Diego 14\Taylor British Museum Pr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752600"/>
            <a:ext cx="2587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Picture 7" descr="C:\Users\Robert\Desktop\BAS San Diego 14\Israel Museum Prism J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01825"/>
            <a:ext cx="217805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67729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498475"/>
            <a:ext cx="6276975" cy="6040438"/>
          </a:xfrm>
        </p:spPr>
        <p:txBody>
          <a:bodyPr rtlCol="0">
            <a:noAutofit/>
          </a:bodyPr>
          <a:lstStyle/>
          <a:p>
            <a:pPr algn="just" rtl="0" eaLnBrk="1" fontAlgn="auto" hangingPunct="1">
              <a:spcAft>
                <a:spcPts val="0"/>
              </a:spcAft>
              <a:defRPr/>
            </a:pPr>
            <a:r>
              <a:rPr lang="en-US" sz="1600" dirty="0" smtClean="0">
                <a:solidFill>
                  <a:srgbClr val="FF0000"/>
                </a:solidFill>
                <a:effectLst>
                  <a:outerShdw blurRad="38100" dist="38100" dir="2700000" algn="tl">
                    <a:srgbClr val="000000">
                      <a:alpha val="43137"/>
                    </a:srgbClr>
                  </a:outerShdw>
                </a:effectLst>
                <a:cs typeface="+mj-cs"/>
              </a:rPr>
              <a:t>…..  </a:t>
            </a:r>
            <a:r>
              <a:rPr lang="en-US" sz="1700" dirty="0" smtClean="0">
                <a:cs typeface="+mj-cs"/>
              </a:rPr>
              <a:t>As </a:t>
            </a:r>
            <a:r>
              <a:rPr lang="en-US" sz="1700" dirty="0">
                <a:cs typeface="+mj-cs"/>
              </a:rPr>
              <a:t>for Hezekiah the Judahite who had not </a:t>
            </a:r>
            <a:r>
              <a:rPr lang="en-US" sz="1700" dirty="0" smtClean="0">
                <a:cs typeface="+mj-cs"/>
              </a:rPr>
              <a:t>submitted </a:t>
            </a:r>
            <a:r>
              <a:rPr lang="en-US" sz="1700" dirty="0">
                <a:cs typeface="+mj-cs"/>
              </a:rPr>
              <a:t>to my yoke</a:t>
            </a:r>
            <a:r>
              <a:rPr lang="en-US" sz="1700" dirty="0" smtClean="0">
                <a:cs typeface="+mj-cs"/>
              </a:rPr>
              <a:t>,	 </a:t>
            </a:r>
            <a:br>
              <a:rPr lang="en-US" sz="1700" dirty="0" smtClean="0">
                <a:cs typeface="+mj-cs"/>
              </a:rPr>
            </a:br>
            <a:r>
              <a:rPr lang="en-US" sz="1700" dirty="0" smtClean="0">
                <a:solidFill>
                  <a:srgbClr val="FF0000"/>
                </a:solidFill>
                <a:cs typeface="+mj-cs"/>
              </a:rPr>
              <a:t>I surrounded </a:t>
            </a:r>
            <a:r>
              <a:rPr lang="en-US" sz="1700" dirty="0">
                <a:solidFill>
                  <a:srgbClr val="FF0000"/>
                </a:solidFill>
                <a:cs typeface="+mj-cs"/>
              </a:rPr>
              <a:t>46 of </a:t>
            </a:r>
            <a:r>
              <a:rPr lang="en-US" sz="1700" dirty="0" smtClean="0">
                <a:solidFill>
                  <a:srgbClr val="FF0000"/>
                </a:solidFill>
                <a:cs typeface="+mj-cs"/>
              </a:rPr>
              <a:t>his strong </a:t>
            </a:r>
            <a:r>
              <a:rPr lang="en-US" sz="1700" dirty="0">
                <a:solidFill>
                  <a:srgbClr val="FF0000"/>
                </a:solidFill>
                <a:cs typeface="+mj-cs"/>
              </a:rPr>
              <a:t>walled towns, and </a:t>
            </a:r>
            <a:r>
              <a:rPr lang="en-US" sz="1700" dirty="0" smtClean="0">
                <a:solidFill>
                  <a:srgbClr val="FF0000"/>
                </a:solidFill>
                <a:cs typeface="+mj-cs"/>
              </a:rPr>
              <a:t>countless </a:t>
            </a:r>
            <a:r>
              <a:rPr lang="en-US" sz="1700" dirty="0">
                <a:solidFill>
                  <a:srgbClr val="FF0000"/>
                </a:solidFill>
                <a:cs typeface="+mj-cs"/>
              </a:rPr>
              <a:t>small </a:t>
            </a:r>
            <a:r>
              <a:rPr lang="en-US" sz="1700" dirty="0" smtClean="0">
                <a:solidFill>
                  <a:srgbClr val="FF0000"/>
                </a:solidFill>
                <a:cs typeface="+mj-cs"/>
              </a:rPr>
              <a:t>places around </a:t>
            </a:r>
            <a:r>
              <a:rPr lang="en-US" sz="1700" dirty="0">
                <a:solidFill>
                  <a:srgbClr val="FF0000"/>
                </a:solidFill>
                <a:cs typeface="+mj-cs"/>
              </a:rPr>
              <a:t>them, and conquered them </a:t>
            </a:r>
            <a:r>
              <a:rPr lang="en-US" sz="1700" dirty="0">
                <a:cs typeface="+mj-cs"/>
              </a:rPr>
              <a:t>by </a:t>
            </a:r>
            <a:r>
              <a:rPr lang="en-US" sz="1700" dirty="0" smtClean="0">
                <a:cs typeface="+mj-cs"/>
              </a:rPr>
              <a:t>means </a:t>
            </a:r>
            <a:r>
              <a:rPr lang="en-US" sz="1700" dirty="0">
                <a:cs typeface="+mj-cs"/>
              </a:rPr>
              <a:t>of earth ramps and siege engines, attack </a:t>
            </a:r>
            <a:r>
              <a:rPr lang="en-US" sz="1700" dirty="0" smtClean="0">
                <a:cs typeface="+mj-cs"/>
              </a:rPr>
              <a:t>by infantry </a:t>
            </a:r>
            <a:r>
              <a:rPr lang="en-US" sz="1700" dirty="0">
                <a:cs typeface="+mj-cs"/>
              </a:rPr>
              <a:t>men, mining, breaching, and scaling</a:t>
            </a:r>
            <a:r>
              <a:rPr lang="en-US" sz="1700" dirty="0" smtClean="0">
                <a:cs typeface="+mj-cs"/>
              </a:rPr>
              <a:t>. </a:t>
            </a:r>
            <a:br>
              <a:rPr lang="en-US" sz="1700" dirty="0" smtClean="0">
                <a:cs typeface="+mj-cs"/>
              </a:rPr>
            </a:br>
            <a:r>
              <a:rPr lang="en-US" sz="1700" dirty="0">
                <a:cs typeface="+mj-cs"/>
              </a:rPr>
              <a:t/>
            </a:r>
            <a:br>
              <a:rPr lang="en-US" sz="1700" dirty="0">
                <a:cs typeface="+mj-cs"/>
              </a:rPr>
            </a:br>
            <a:r>
              <a:rPr lang="en-US" sz="1700" dirty="0" smtClean="0">
                <a:solidFill>
                  <a:srgbClr val="0070C0"/>
                </a:solidFill>
                <a:cs typeface="+mj-cs"/>
              </a:rPr>
              <a:t>200,150 people </a:t>
            </a:r>
            <a:r>
              <a:rPr lang="en-US" sz="1700" dirty="0">
                <a:solidFill>
                  <a:srgbClr val="0070C0"/>
                </a:solidFill>
                <a:cs typeface="+mj-cs"/>
              </a:rPr>
              <a:t>of all ranks, men and women</a:t>
            </a:r>
            <a:r>
              <a:rPr lang="en-US" sz="1700" dirty="0" smtClean="0">
                <a:solidFill>
                  <a:srgbClr val="0070C0"/>
                </a:solidFill>
                <a:cs typeface="+mj-cs"/>
              </a:rPr>
              <a:t>, horses</a:t>
            </a:r>
            <a:r>
              <a:rPr lang="en-US" sz="1700" dirty="0">
                <a:solidFill>
                  <a:srgbClr val="0070C0"/>
                </a:solidFill>
                <a:cs typeface="+mj-cs"/>
              </a:rPr>
              <a:t>, mules, donkeys, camels, cattle </a:t>
            </a:r>
            <a:r>
              <a:rPr lang="en-US" sz="1700" dirty="0" smtClean="0">
                <a:solidFill>
                  <a:srgbClr val="0070C0"/>
                </a:solidFill>
                <a:cs typeface="+mj-cs"/>
              </a:rPr>
              <a:t>and sheep </a:t>
            </a:r>
            <a:r>
              <a:rPr lang="en-US" sz="1700" dirty="0">
                <a:solidFill>
                  <a:srgbClr val="0070C0"/>
                </a:solidFill>
                <a:cs typeface="+mj-cs"/>
              </a:rPr>
              <a:t>without number I brought out and </a:t>
            </a:r>
            <a:r>
              <a:rPr lang="en-US" sz="1700" dirty="0" smtClean="0">
                <a:solidFill>
                  <a:srgbClr val="0070C0"/>
                </a:solidFill>
                <a:cs typeface="+mj-cs"/>
              </a:rPr>
              <a:t>counted as </a:t>
            </a:r>
            <a:r>
              <a:rPr lang="en-US" sz="1700" dirty="0">
                <a:solidFill>
                  <a:srgbClr val="0070C0"/>
                </a:solidFill>
                <a:cs typeface="+mj-cs"/>
              </a:rPr>
              <a:t>spoil</a:t>
            </a:r>
            <a:r>
              <a:rPr lang="en-US" sz="1700" dirty="0" smtClean="0">
                <a:cs typeface="+mj-cs"/>
              </a:rPr>
              <a:t>. </a:t>
            </a:r>
            <a:br>
              <a:rPr lang="en-US" sz="1700" dirty="0" smtClean="0">
                <a:cs typeface="+mj-cs"/>
              </a:rPr>
            </a:br>
            <a:r>
              <a:rPr lang="en-US" sz="1700" dirty="0">
                <a:cs typeface="+mj-cs"/>
              </a:rPr>
              <a:t/>
            </a:r>
            <a:br>
              <a:rPr lang="en-US" sz="1700" dirty="0">
                <a:cs typeface="+mj-cs"/>
              </a:rPr>
            </a:br>
            <a:r>
              <a:rPr lang="en-US" sz="1700" dirty="0" smtClean="0">
                <a:solidFill>
                  <a:srgbClr val="C00000"/>
                </a:solidFill>
                <a:cs typeface="+mj-cs"/>
              </a:rPr>
              <a:t>Himself I made prisoner in Jerusalem, his royal residence, </a:t>
            </a:r>
            <a:r>
              <a:rPr lang="en-US" sz="1700" b="1" dirty="0" smtClean="0">
                <a:solidFill>
                  <a:srgbClr val="C00000"/>
                </a:solidFill>
                <a:cs typeface="+mj-cs"/>
              </a:rPr>
              <a:t>like a bird in a cage</a:t>
            </a:r>
            <a:r>
              <a:rPr lang="en-US" sz="1700" dirty="0" smtClean="0">
                <a:cs typeface="+mj-cs"/>
              </a:rPr>
              <a:t>. 							</a:t>
            </a:r>
            <a:br>
              <a:rPr lang="en-US" sz="1700" dirty="0" smtClean="0">
                <a:cs typeface="+mj-cs"/>
              </a:rPr>
            </a:br>
            <a:r>
              <a:rPr lang="en-US" sz="1700" dirty="0" smtClean="0">
                <a:cs typeface="+mj-cs"/>
              </a:rPr>
              <a:t>I put watch-posts </a:t>
            </a:r>
            <a:r>
              <a:rPr lang="en-US" sz="1700" dirty="0">
                <a:cs typeface="+mj-cs"/>
              </a:rPr>
              <a:t>around him, and made it </a:t>
            </a:r>
            <a:r>
              <a:rPr lang="en-US" sz="1700" dirty="0" smtClean="0">
                <a:cs typeface="+mj-cs"/>
              </a:rPr>
              <a:t>impossible for </a:t>
            </a:r>
            <a:r>
              <a:rPr lang="en-US" sz="1700" dirty="0">
                <a:cs typeface="+mj-cs"/>
              </a:rPr>
              <a:t>anyone to </a:t>
            </a:r>
            <a:r>
              <a:rPr lang="en-US" sz="1700" dirty="0" smtClean="0">
                <a:cs typeface="+mj-cs"/>
              </a:rPr>
              <a:t>escape from his </a:t>
            </a:r>
            <a:r>
              <a:rPr lang="en-US" sz="1700" dirty="0">
                <a:cs typeface="+mj-cs"/>
              </a:rPr>
              <a:t>city. The </a:t>
            </a:r>
            <a:r>
              <a:rPr lang="en-US" sz="1700" dirty="0" smtClean="0">
                <a:cs typeface="+mj-cs"/>
              </a:rPr>
              <a:t>cities which </a:t>
            </a:r>
            <a:r>
              <a:rPr lang="en-US" sz="1700" dirty="0">
                <a:cs typeface="+mj-cs"/>
              </a:rPr>
              <a:t>I had despoiled I cut off from </a:t>
            </a:r>
            <a:r>
              <a:rPr lang="en-US" sz="1700" dirty="0" smtClean="0">
                <a:cs typeface="+mj-cs"/>
              </a:rPr>
              <a:t>his territory </a:t>
            </a:r>
            <a:r>
              <a:rPr lang="en-US" sz="1700" dirty="0">
                <a:cs typeface="+mj-cs"/>
              </a:rPr>
              <a:t>and gave to </a:t>
            </a:r>
            <a:r>
              <a:rPr lang="en-US" sz="1700" dirty="0" err="1">
                <a:cs typeface="+mj-cs"/>
              </a:rPr>
              <a:t>Mitinti</a:t>
            </a:r>
            <a:r>
              <a:rPr lang="en-US" sz="1700" dirty="0">
                <a:cs typeface="+mj-cs"/>
              </a:rPr>
              <a:t> king of Ashdod</a:t>
            </a:r>
            <a:r>
              <a:rPr lang="en-US" sz="1700" dirty="0" smtClean="0">
                <a:cs typeface="+mj-cs"/>
              </a:rPr>
              <a:t>, </a:t>
            </a:r>
            <a:r>
              <a:rPr lang="en-US" sz="1700" dirty="0" err="1" smtClean="0">
                <a:cs typeface="+mj-cs"/>
              </a:rPr>
              <a:t>Padi</a:t>
            </a:r>
            <a:r>
              <a:rPr lang="en-US" sz="1700" dirty="0" smtClean="0">
                <a:cs typeface="+mj-cs"/>
              </a:rPr>
              <a:t> </a:t>
            </a:r>
            <a:r>
              <a:rPr lang="en-US" sz="1700" dirty="0">
                <a:cs typeface="+mj-cs"/>
              </a:rPr>
              <a:t>king of Ekron, and </a:t>
            </a:r>
            <a:r>
              <a:rPr lang="en-US" sz="1700" dirty="0" err="1">
                <a:cs typeface="+mj-cs"/>
              </a:rPr>
              <a:t>Sil</a:t>
            </a:r>
            <a:r>
              <a:rPr lang="en-US" sz="1700" dirty="0">
                <a:cs typeface="+mj-cs"/>
              </a:rPr>
              <a:t>-Bel king of Gaza</a:t>
            </a:r>
            <a:r>
              <a:rPr lang="en-US" sz="1700" dirty="0" smtClean="0">
                <a:cs typeface="+mj-cs"/>
              </a:rPr>
              <a:t>, so </a:t>
            </a:r>
            <a:r>
              <a:rPr lang="en-US" sz="1700" dirty="0">
                <a:cs typeface="+mj-cs"/>
              </a:rPr>
              <a:t>reducing his realm</a:t>
            </a:r>
            <a:r>
              <a:rPr lang="en-US" sz="1700" dirty="0" smtClean="0">
                <a:solidFill>
                  <a:srgbClr val="00B050"/>
                </a:solidFill>
                <a:cs typeface="+mj-cs"/>
              </a:rPr>
              <a:t>. 							</a:t>
            </a:r>
            <a:br>
              <a:rPr lang="en-US" sz="1700" dirty="0" smtClean="0">
                <a:solidFill>
                  <a:srgbClr val="00B050"/>
                </a:solidFill>
                <a:cs typeface="+mj-cs"/>
              </a:rPr>
            </a:br>
            <a:r>
              <a:rPr lang="en-US" sz="1700" b="1" dirty="0" smtClean="0">
                <a:solidFill>
                  <a:srgbClr val="00B050"/>
                </a:solidFill>
                <a:cs typeface="+mj-cs"/>
              </a:rPr>
              <a:t>I </a:t>
            </a:r>
            <a:r>
              <a:rPr lang="en-US" sz="1700" b="1" dirty="0">
                <a:solidFill>
                  <a:srgbClr val="00B050"/>
                </a:solidFill>
                <a:cs typeface="+mj-cs"/>
              </a:rPr>
              <a:t>added to their </a:t>
            </a:r>
            <a:r>
              <a:rPr lang="en-US" sz="1700" b="1" dirty="0" smtClean="0">
                <a:solidFill>
                  <a:srgbClr val="00B050"/>
                </a:solidFill>
                <a:cs typeface="+mj-cs"/>
              </a:rPr>
              <a:t>previous annual </a:t>
            </a:r>
            <a:r>
              <a:rPr lang="en-US" sz="1700" b="1" dirty="0">
                <a:solidFill>
                  <a:srgbClr val="00B050"/>
                </a:solidFill>
                <a:cs typeface="+mj-cs"/>
              </a:rPr>
              <a:t>tax a tribute suitable my lordship</a:t>
            </a:r>
            <a:r>
              <a:rPr lang="en-US" sz="1700" b="1" dirty="0" smtClean="0">
                <a:solidFill>
                  <a:srgbClr val="00B050"/>
                </a:solidFill>
                <a:cs typeface="+mj-cs"/>
              </a:rPr>
              <a:t>, and </a:t>
            </a:r>
            <a:r>
              <a:rPr lang="en-US" sz="1700" b="1" dirty="0">
                <a:solidFill>
                  <a:srgbClr val="00B050"/>
                </a:solidFill>
                <a:cs typeface="+mj-cs"/>
              </a:rPr>
              <a:t>imposed it on them</a:t>
            </a:r>
            <a:r>
              <a:rPr lang="en-US" sz="1700" b="1" dirty="0">
                <a:cs typeface="+mj-cs"/>
              </a:rPr>
              <a:t>. </a:t>
            </a:r>
            <a:r>
              <a:rPr lang="en-US" sz="1700" b="1" dirty="0" smtClean="0">
                <a:cs typeface="+mj-cs"/>
              </a:rPr>
              <a:t>							</a:t>
            </a:r>
            <a:r>
              <a:rPr lang="en-US" sz="1700" dirty="0" smtClean="0">
                <a:cs typeface="+mj-cs"/>
              </a:rPr>
              <a:t>Now </a:t>
            </a:r>
            <a:r>
              <a:rPr lang="en-US" sz="1700" dirty="0">
                <a:cs typeface="+mj-cs"/>
              </a:rPr>
              <a:t>the fear </a:t>
            </a:r>
            <a:r>
              <a:rPr lang="en-US" sz="1700" dirty="0" smtClean="0">
                <a:cs typeface="+mj-cs"/>
              </a:rPr>
              <a:t>of my </a:t>
            </a:r>
            <a:r>
              <a:rPr lang="en-US" sz="1700" dirty="0">
                <a:cs typeface="+mj-cs"/>
              </a:rPr>
              <a:t>lordly </a:t>
            </a:r>
            <a:r>
              <a:rPr lang="en-US" sz="1700" dirty="0" smtClean="0">
                <a:cs typeface="+mj-cs"/>
              </a:rPr>
              <a:t>splendor </a:t>
            </a:r>
            <a:r>
              <a:rPr lang="en-US" sz="1700" dirty="0">
                <a:cs typeface="+mj-cs"/>
              </a:rPr>
              <a:t>overwhelmed that Hezekiah</a:t>
            </a:r>
            <a:r>
              <a:rPr lang="en-US" sz="1700" dirty="0" smtClean="0">
                <a:cs typeface="+mj-cs"/>
              </a:rPr>
              <a:t>. The </a:t>
            </a:r>
            <a:r>
              <a:rPr lang="en-US" sz="1700" dirty="0">
                <a:cs typeface="+mj-cs"/>
              </a:rPr>
              <a:t>warriors and select troops he had </a:t>
            </a:r>
            <a:r>
              <a:rPr lang="en-US" sz="1700" dirty="0" smtClean="0">
                <a:cs typeface="+mj-cs"/>
              </a:rPr>
              <a:t>brought in </a:t>
            </a:r>
            <a:r>
              <a:rPr lang="en-US" sz="1700" dirty="0">
                <a:cs typeface="+mj-cs"/>
              </a:rPr>
              <a:t>to strengthen his royal city, Jerusalem</a:t>
            </a:r>
            <a:r>
              <a:rPr lang="en-US" sz="1700" dirty="0" smtClean="0">
                <a:cs typeface="+mj-cs"/>
              </a:rPr>
              <a:t>, did </a:t>
            </a:r>
            <a:r>
              <a:rPr lang="en-US" sz="1700" dirty="0">
                <a:cs typeface="+mj-cs"/>
              </a:rPr>
              <a:t>not fight. </a:t>
            </a:r>
            <a:r>
              <a:rPr lang="en-US" sz="1700" dirty="0" smtClean="0">
                <a:cs typeface="+mj-cs"/>
              </a:rPr>
              <a:t>	</a:t>
            </a:r>
            <a:br>
              <a:rPr lang="en-US" sz="1700" dirty="0" smtClean="0">
                <a:cs typeface="+mj-cs"/>
              </a:rPr>
            </a:br>
            <a:r>
              <a:rPr lang="en-US" sz="1700" b="1" dirty="0" smtClean="0">
                <a:solidFill>
                  <a:srgbClr val="FF0000"/>
                </a:solidFill>
                <a:cs typeface="+mj-cs"/>
              </a:rPr>
              <a:t>He </a:t>
            </a:r>
            <a:r>
              <a:rPr lang="en-US" sz="1700" b="1" dirty="0">
                <a:solidFill>
                  <a:srgbClr val="FF0000"/>
                </a:solidFill>
                <a:cs typeface="+mj-cs"/>
              </a:rPr>
              <a:t>had brought after me </a:t>
            </a:r>
            <a:r>
              <a:rPr lang="en-US" sz="1700" b="1" dirty="0" smtClean="0">
                <a:solidFill>
                  <a:srgbClr val="FF0000"/>
                </a:solidFill>
                <a:cs typeface="+mj-cs"/>
              </a:rPr>
              <a:t>to Nineveh</a:t>
            </a:r>
            <a:r>
              <a:rPr lang="en-US" sz="1700" b="1" dirty="0">
                <a:solidFill>
                  <a:srgbClr val="FF0000"/>
                </a:solidFill>
                <a:cs typeface="+mj-cs"/>
              </a:rPr>
              <a:t>, my royal city, 30 talents of gold</a:t>
            </a:r>
            <a:r>
              <a:rPr lang="en-US" sz="1700" b="1" dirty="0" smtClean="0">
                <a:solidFill>
                  <a:srgbClr val="FF0000"/>
                </a:solidFill>
                <a:cs typeface="+mj-cs"/>
              </a:rPr>
              <a:t>, 800 </a:t>
            </a:r>
            <a:r>
              <a:rPr lang="en-US" sz="1700" b="1" dirty="0">
                <a:solidFill>
                  <a:srgbClr val="FF0000"/>
                </a:solidFill>
                <a:cs typeface="+mj-cs"/>
              </a:rPr>
              <a:t>talents of silver</a:t>
            </a:r>
            <a:r>
              <a:rPr lang="en-US" sz="1700" dirty="0">
                <a:solidFill>
                  <a:srgbClr val="FF0000"/>
                </a:solidFill>
                <a:cs typeface="+mj-cs"/>
              </a:rPr>
              <a:t>, </a:t>
            </a:r>
            <a:r>
              <a:rPr lang="en-US" sz="1700" dirty="0">
                <a:cs typeface="+mj-cs"/>
              </a:rPr>
              <a:t>best </a:t>
            </a:r>
            <a:r>
              <a:rPr lang="en-US" sz="1700" dirty="0" smtClean="0">
                <a:cs typeface="+mj-cs"/>
              </a:rPr>
              <a:t>antimony, large blocks </a:t>
            </a:r>
            <a:r>
              <a:rPr lang="en-US" sz="1700" dirty="0">
                <a:cs typeface="+mj-cs"/>
              </a:rPr>
              <a:t>of </a:t>
            </a:r>
            <a:r>
              <a:rPr lang="en-US" sz="1700" dirty="0" smtClean="0">
                <a:cs typeface="+mj-cs"/>
              </a:rPr>
              <a:t>carnelian, </a:t>
            </a:r>
            <a:r>
              <a:rPr lang="en-US" sz="1700" dirty="0">
                <a:cs typeface="+mj-cs"/>
              </a:rPr>
              <a:t>ivory-decorated beds</a:t>
            </a:r>
            <a:r>
              <a:rPr lang="en-US" sz="1700" dirty="0" smtClean="0">
                <a:cs typeface="+mj-cs"/>
              </a:rPr>
              <a:t>, ivory-decorated </a:t>
            </a:r>
            <a:r>
              <a:rPr lang="en-US" sz="1700" dirty="0">
                <a:cs typeface="+mj-cs"/>
              </a:rPr>
              <a:t>chairs, elephant </a:t>
            </a:r>
            <a:r>
              <a:rPr lang="en-US" sz="1700" dirty="0" smtClean="0">
                <a:cs typeface="+mj-cs"/>
              </a:rPr>
              <a:t>hides, </a:t>
            </a:r>
            <a:r>
              <a:rPr lang="en-US" sz="1700" dirty="0">
                <a:cs typeface="+mj-cs"/>
              </a:rPr>
              <a:t>tusks</a:t>
            </a:r>
            <a:r>
              <a:rPr lang="en-US" sz="1700" dirty="0" smtClean="0">
                <a:cs typeface="+mj-cs"/>
              </a:rPr>
              <a:t>, ebony</a:t>
            </a:r>
            <a:r>
              <a:rPr lang="en-US" sz="1700" dirty="0">
                <a:cs typeface="+mj-cs"/>
              </a:rPr>
              <a:t>, box-wood, valuable treasures of </a:t>
            </a:r>
            <a:r>
              <a:rPr lang="en-US" sz="1700" dirty="0" smtClean="0">
                <a:cs typeface="+mj-cs"/>
              </a:rPr>
              <a:t>every sort</a:t>
            </a:r>
            <a:r>
              <a:rPr lang="en-US" sz="1700" dirty="0">
                <a:cs typeface="+mj-cs"/>
              </a:rPr>
              <a:t>, and his daughters, women of his palace</a:t>
            </a:r>
            <a:r>
              <a:rPr lang="en-US" sz="1700" dirty="0" smtClean="0">
                <a:cs typeface="+mj-cs"/>
              </a:rPr>
              <a:t>, men </a:t>
            </a:r>
            <a:r>
              <a:rPr lang="en-US" sz="1700" dirty="0">
                <a:cs typeface="+mj-cs"/>
              </a:rPr>
              <a:t>and women singers. He sent his </a:t>
            </a:r>
            <a:r>
              <a:rPr lang="en-US" sz="1700" dirty="0" smtClean="0">
                <a:cs typeface="+mj-cs"/>
              </a:rPr>
              <a:t>personal messenger to </a:t>
            </a:r>
            <a:r>
              <a:rPr lang="en-US" sz="1700" dirty="0">
                <a:cs typeface="+mj-cs"/>
              </a:rPr>
              <a:t>pay </a:t>
            </a:r>
            <a:r>
              <a:rPr lang="en-US" sz="1700" dirty="0" smtClean="0">
                <a:cs typeface="+mj-cs"/>
              </a:rPr>
              <a:t>tribute .......</a:t>
            </a:r>
            <a:endParaRPr lang="he-IL" sz="1700" dirty="0">
              <a:cs typeface="+mj-cs"/>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03D77345-1794-4DC0-8563-F152FDC77D5B}" type="slidenum">
              <a:rPr lang="en-US">
                <a:solidFill>
                  <a:schemeClr val="tx1">
                    <a:alpha val="65000"/>
                  </a:schemeClr>
                </a:solidFill>
              </a:rPr>
              <a:pPr>
                <a:defRPr/>
              </a:pPr>
              <a:t>14</a:t>
            </a:fld>
            <a:endParaRPr lang="en-US">
              <a:solidFill>
                <a:schemeClr val="tx1">
                  <a:alpha val="65000"/>
                </a:schemeClr>
              </a:solidFill>
            </a:endParaRPr>
          </a:p>
        </p:txBody>
      </p:sp>
      <p:pic>
        <p:nvPicPr>
          <p:cNvPr id="195588" name="Picture 4" descr="C:\Users\Robert\Desktop\BAS San Diego 2014\Oriental Institute Prism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371600"/>
            <a:ext cx="1919288"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85987" y="0"/>
            <a:ext cx="2667000" cy="369888"/>
          </a:xfrm>
          <a:prstGeom prst="rect">
            <a:avLst/>
          </a:prstGeom>
          <a:noFill/>
        </p:spPr>
        <p:txBody>
          <a:bodyPr rtlCol="1">
            <a:spAutoFit/>
          </a:bodyPr>
          <a:lstStyle/>
          <a:p>
            <a:pPr algn="ctr" eaLnBrk="1" hangingPunct="1">
              <a:defRPr/>
            </a:pPr>
            <a:r>
              <a:rPr lang="en-US" dirty="0">
                <a:solidFill>
                  <a:srgbClr val="FF0000"/>
                </a:solidFill>
                <a:effectLst>
                  <a:outerShdw blurRad="38100" dist="38100" dir="2700000" algn="tl">
                    <a:srgbClr val="000000">
                      <a:alpha val="43137"/>
                    </a:srgbClr>
                  </a:outerShdw>
                </a:effectLst>
              </a:rPr>
              <a:t>The Sennacherib Prism</a:t>
            </a:r>
            <a:endParaRPr lang="he-IL" dirty="0"/>
          </a:p>
        </p:txBody>
      </p:sp>
      <p:sp>
        <p:nvSpPr>
          <p:cNvPr id="195590" name="TextBox 5"/>
          <p:cNvSpPr txBox="1">
            <a:spLocks noChangeArrowheads="1"/>
          </p:cNvSpPr>
          <p:nvPr/>
        </p:nvSpPr>
        <p:spPr bwMode="auto">
          <a:xfrm>
            <a:off x="6923088" y="5957888"/>
            <a:ext cx="1941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200">
                <a:latin typeface="Arial" panose="020B0604020202020204" pitchFamily="34" charset="0"/>
              </a:rPr>
              <a:t>Oriental institute, Chicago</a:t>
            </a:r>
            <a:endParaRPr lang="he-IL" altLang="he-IL" sz="1200">
              <a:latin typeface="Arial" panose="020B0604020202020204" pitchFamily="34" charset="0"/>
            </a:endParaRPr>
          </a:p>
        </p:txBody>
      </p:sp>
    </p:spTree>
    <p:extLst>
      <p:ext uri="{BB962C8B-B14F-4D97-AF65-F5344CB8AC3E}">
        <p14:creationId xmlns:p14="http://schemas.microsoft.com/office/powerpoint/2010/main" val="289534197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7462838" y="6202363"/>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D151B9BE-461A-41D7-BB66-39E671418F3D}" type="slidenum">
              <a:rPr lang="en-US">
                <a:solidFill>
                  <a:schemeClr val="tx1">
                    <a:alpha val="65000"/>
                  </a:schemeClr>
                </a:solidFill>
              </a:rPr>
              <a:pPr>
                <a:defRPr/>
              </a:pPr>
              <a:t>15</a:t>
            </a:fld>
            <a:endParaRPr lang="en-US">
              <a:solidFill>
                <a:schemeClr val="tx1">
                  <a:alpha val="65000"/>
                </a:schemeClr>
              </a:solidFill>
            </a:endParaRPr>
          </a:p>
        </p:txBody>
      </p:sp>
      <p:sp>
        <p:nvSpPr>
          <p:cNvPr id="201732" name="TextBox 4"/>
          <p:cNvSpPr txBox="1">
            <a:spLocks noChangeArrowheads="1"/>
          </p:cNvSpPr>
          <p:nvPr/>
        </p:nvSpPr>
        <p:spPr bwMode="auto">
          <a:xfrm>
            <a:off x="1905000" y="5976938"/>
            <a:ext cx="556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The Lachish room of Nineveh. now in the British Museum   </a:t>
            </a:r>
            <a:endParaRPr lang="he-IL" altLang="he-IL" sz="1400">
              <a:latin typeface="Arial" panose="020B0604020202020204" pitchFamily="34" charset="0"/>
            </a:endParaRPr>
          </a:p>
        </p:txBody>
      </p:sp>
      <p:pic>
        <p:nvPicPr>
          <p:cNvPr id="201733" name="Picture 2" descr="C:\Users\Robert\Desktop\BAS San Diego 2014\Lachish Assyria Siege B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354013"/>
            <a:ext cx="8461375"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2084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6400800" y="65532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770EE2FC-4E86-4985-BCC2-4783A0392B57}" type="slidenum">
              <a:rPr lang="en-US">
                <a:solidFill>
                  <a:schemeClr val="tx1">
                    <a:alpha val="65000"/>
                  </a:schemeClr>
                </a:solidFill>
              </a:rPr>
              <a:pPr>
                <a:defRPr/>
              </a:pPr>
              <a:t>16</a:t>
            </a:fld>
            <a:endParaRPr lang="en-US" dirty="0">
              <a:solidFill>
                <a:schemeClr val="tx1">
                  <a:alpha val="65000"/>
                </a:schemeClr>
              </a:solidFill>
            </a:endParaRPr>
          </a:p>
        </p:txBody>
      </p:sp>
      <p:sp>
        <p:nvSpPr>
          <p:cNvPr id="199684" name="TextBox 4"/>
          <p:cNvSpPr txBox="1">
            <a:spLocks noChangeArrowheads="1"/>
          </p:cNvSpPr>
          <p:nvPr/>
        </p:nvSpPr>
        <p:spPr bwMode="auto">
          <a:xfrm>
            <a:off x="1828800" y="5702300"/>
            <a:ext cx="415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a:lnSpc>
                <a:spcPct val="100000"/>
              </a:lnSpc>
              <a:spcBef>
                <a:spcPct val="0"/>
              </a:spcBef>
              <a:buFontTx/>
              <a:buNone/>
            </a:pPr>
            <a:r>
              <a:rPr lang="en-US" altLang="he-IL" sz="1400">
                <a:latin typeface="Arial" panose="020B0604020202020204" pitchFamily="34" charset="0"/>
              </a:rPr>
              <a:t>The inscription reads: </a:t>
            </a:r>
          </a:p>
          <a:p>
            <a:pPr algn="l" rtl="0">
              <a:lnSpc>
                <a:spcPct val="100000"/>
              </a:lnSpc>
              <a:spcBef>
                <a:spcPct val="0"/>
              </a:spcBef>
              <a:buFontTx/>
              <a:buNone/>
            </a:pPr>
            <a:r>
              <a:rPr lang="en-US" altLang="he-IL" sz="1400">
                <a:latin typeface="Arial" panose="020B0604020202020204" pitchFamily="34" charset="0"/>
              </a:rPr>
              <a:t>“I laid my yoke on Hezekiah the king”.</a:t>
            </a:r>
          </a:p>
        </p:txBody>
      </p:sp>
      <p:pic>
        <p:nvPicPr>
          <p:cNvPr id="199685" name="Picture 2" descr="C:\Users\Robert\Desktop\640px-Lammas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33413"/>
            <a:ext cx="585152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27443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6400800" y="65532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Louvre, Paris</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C8A5D5A4-678E-4597-8871-8A29ACA36CD2}" type="slidenum">
              <a:rPr lang="en-US">
                <a:solidFill>
                  <a:schemeClr val="tx1">
                    <a:alpha val="65000"/>
                  </a:schemeClr>
                </a:solidFill>
              </a:rPr>
              <a:pPr>
                <a:defRPr/>
              </a:pPr>
              <a:t>17</a:t>
            </a:fld>
            <a:endParaRPr lang="en-US" dirty="0">
              <a:solidFill>
                <a:schemeClr val="tx1">
                  <a:alpha val="65000"/>
                </a:schemeClr>
              </a:solidFill>
            </a:endParaRPr>
          </a:p>
        </p:txBody>
      </p:sp>
      <p:sp>
        <p:nvSpPr>
          <p:cNvPr id="200708" name="TextBox 4"/>
          <p:cNvSpPr txBox="1">
            <a:spLocks noChangeArrowheads="1"/>
          </p:cNvSpPr>
          <p:nvPr/>
        </p:nvSpPr>
        <p:spPr bwMode="auto">
          <a:xfrm>
            <a:off x="609600" y="5756275"/>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a:lnSpc>
                <a:spcPct val="100000"/>
              </a:lnSpc>
              <a:spcBef>
                <a:spcPct val="0"/>
              </a:spcBef>
              <a:buFontTx/>
              <a:buNone/>
            </a:pPr>
            <a:r>
              <a:rPr lang="en-US" altLang="he-IL" sz="1400">
                <a:latin typeface="Arial" panose="020B0604020202020204" pitchFamily="34" charset="0"/>
              </a:rPr>
              <a:t>The inscription reads: </a:t>
            </a:r>
          </a:p>
          <a:p>
            <a:pPr algn="l" rtl="0">
              <a:lnSpc>
                <a:spcPct val="100000"/>
              </a:lnSpc>
              <a:spcBef>
                <a:spcPct val="0"/>
              </a:spcBef>
              <a:buFontTx/>
              <a:buNone/>
            </a:pPr>
            <a:r>
              <a:rPr lang="en-US" altLang="he-IL" sz="1400">
                <a:latin typeface="Arial" panose="020B0604020202020204" pitchFamily="34" charset="0"/>
              </a:rPr>
              <a:t>“I overthrew the wide region of Judah; its king, Hezekiah, a proud rebel, I made submit at my feet”</a:t>
            </a:r>
          </a:p>
        </p:txBody>
      </p:sp>
      <p:pic>
        <p:nvPicPr>
          <p:cNvPr id="200709" name="Picture 2" descr="C:\Users\Robert\Desktop\Human-headed_Winged_Bulls_Gate_-_Louv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71475"/>
            <a:ext cx="774065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48589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678613" y="64135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15661881-A63F-4770-91D7-DB0580220534}" type="slidenum">
              <a:rPr lang="en-US">
                <a:solidFill>
                  <a:schemeClr val="tx1">
                    <a:alpha val="65000"/>
                  </a:schemeClr>
                </a:solidFill>
              </a:rPr>
              <a:pPr>
                <a:defRPr/>
              </a:pPr>
              <a:t>18</a:t>
            </a:fld>
            <a:endParaRPr lang="en-US">
              <a:solidFill>
                <a:schemeClr val="tx1">
                  <a:alpha val="65000"/>
                </a:schemeClr>
              </a:solidFill>
            </a:endParaRPr>
          </a:p>
        </p:txBody>
      </p:sp>
      <p:sp>
        <p:nvSpPr>
          <p:cNvPr id="202756" name="TextBox 4"/>
          <p:cNvSpPr txBox="1">
            <a:spLocks noChangeArrowheads="1"/>
          </p:cNvSpPr>
          <p:nvPr/>
        </p:nvSpPr>
        <p:spPr bwMode="auto">
          <a:xfrm>
            <a:off x="1944688" y="6148388"/>
            <a:ext cx="556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Lachish under the Assyrian Attack</a:t>
            </a:r>
            <a:endParaRPr lang="he-IL" altLang="he-IL" sz="1400">
              <a:latin typeface="Arial" panose="020B0604020202020204" pitchFamily="34" charset="0"/>
            </a:endParaRPr>
          </a:p>
        </p:txBody>
      </p:sp>
      <p:pic>
        <p:nvPicPr>
          <p:cNvPr id="202757" name="Picture 2" descr="C:\Users\Robert\Desktop\BAS San Diego 2014\Lachish defen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228600"/>
            <a:ext cx="6440487"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11832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462838" y="6202363"/>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97483521-A232-40D2-BE7E-7F7EBB5E8C4C}" type="slidenum">
              <a:rPr lang="en-US">
                <a:solidFill>
                  <a:schemeClr val="tx1">
                    <a:alpha val="65000"/>
                  </a:schemeClr>
                </a:solidFill>
              </a:rPr>
              <a:pPr>
                <a:defRPr/>
              </a:pPr>
              <a:t>19</a:t>
            </a:fld>
            <a:endParaRPr lang="en-US">
              <a:solidFill>
                <a:schemeClr val="tx1">
                  <a:alpha val="65000"/>
                </a:schemeClr>
              </a:solidFill>
            </a:endParaRPr>
          </a:p>
        </p:txBody>
      </p:sp>
      <p:sp>
        <p:nvSpPr>
          <p:cNvPr id="203780" name="TextBox 4"/>
          <p:cNvSpPr txBox="1">
            <a:spLocks noChangeArrowheads="1"/>
          </p:cNvSpPr>
          <p:nvPr/>
        </p:nvSpPr>
        <p:spPr bwMode="auto">
          <a:xfrm>
            <a:off x="1905000" y="5976938"/>
            <a:ext cx="556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Punishment of the Jewish rebellions </a:t>
            </a:r>
            <a:endParaRPr lang="he-IL" altLang="he-IL" sz="1400">
              <a:latin typeface="Arial" panose="020B0604020202020204" pitchFamily="34" charset="0"/>
            </a:endParaRPr>
          </a:p>
        </p:txBody>
      </p:sp>
      <p:pic>
        <p:nvPicPr>
          <p:cNvPr id="203781" name="Picture 2" descr="C:\Users\Robert\Desktop\BAS San Diego 2014\Lachish ex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279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547138"/>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A8753EF-6C54-4DA3-B2E7-7C06FBFCDC35}" type="slidenum">
              <a:rPr lang="en-US" smtClean="0"/>
              <a:pPr/>
              <a:t>2</a:t>
            </a:fld>
            <a:endParaRPr lang="en-US"/>
          </a:p>
        </p:txBody>
      </p:sp>
      <p:sp>
        <p:nvSpPr>
          <p:cNvPr id="180227" name="Rectangle 3"/>
          <p:cNvSpPr>
            <a:spLocks noChangeArrowheads="1"/>
          </p:cNvSpPr>
          <p:nvPr/>
        </p:nvSpPr>
        <p:spPr bwMode="auto">
          <a:xfrm>
            <a:off x="719837" y="3581400"/>
            <a:ext cx="17797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endParaRPr lang="en-US" altLang="he-IL" sz="1800" b="1" dirty="0">
              <a:solidFill>
                <a:srgbClr val="FF0000"/>
              </a:solidFill>
              <a:latin typeface="Arial" panose="020B0604020202020204" pitchFamily="34" charset="0"/>
            </a:endParaRPr>
          </a:p>
          <a:p>
            <a:pPr algn="l" rtl="0" eaLnBrk="1" hangingPunct="1">
              <a:lnSpc>
                <a:spcPct val="100000"/>
              </a:lnSpc>
              <a:spcBef>
                <a:spcPct val="0"/>
              </a:spcBef>
              <a:buFontTx/>
              <a:buNone/>
            </a:pPr>
            <a:r>
              <a:rPr lang="en-US" altLang="he-IL" sz="1800" b="1" dirty="0">
                <a:solidFill>
                  <a:srgbClr val="FF0000"/>
                </a:solidFill>
                <a:latin typeface="Arial" panose="020B0604020202020204" pitchFamily="34" charset="0"/>
              </a:rPr>
              <a:t>Sennacherib king of Assyria in Nineveh</a:t>
            </a:r>
          </a:p>
        </p:txBody>
      </p:sp>
      <p:pic>
        <p:nvPicPr>
          <p:cNvPr id="180228" name="Picture 2" descr="C:\Users\Robert\Desktop\BAS San Diego 2014\700-a - Cop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727" y="506412"/>
            <a:ext cx="6330367"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79779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6678613" y="64135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1E345D8B-EE4E-4FBD-8EA1-F4454D5C876B}" type="slidenum">
              <a:rPr lang="en-US">
                <a:solidFill>
                  <a:schemeClr val="tx1">
                    <a:alpha val="65000"/>
                  </a:schemeClr>
                </a:solidFill>
              </a:rPr>
              <a:pPr>
                <a:defRPr/>
              </a:pPr>
              <a:t>20</a:t>
            </a:fld>
            <a:endParaRPr lang="en-US">
              <a:solidFill>
                <a:schemeClr val="tx1">
                  <a:alpha val="65000"/>
                </a:schemeClr>
              </a:solidFill>
            </a:endParaRPr>
          </a:p>
        </p:txBody>
      </p:sp>
      <p:sp>
        <p:nvSpPr>
          <p:cNvPr id="196612" name="TextBox 4"/>
          <p:cNvSpPr txBox="1">
            <a:spLocks noChangeArrowheads="1"/>
          </p:cNvSpPr>
          <p:nvPr/>
        </p:nvSpPr>
        <p:spPr bwMode="auto">
          <a:xfrm>
            <a:off x="1944688" y="6148388"/>
            <a:ext cx="556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Lachish – Jewish families to exile</a:t>
            </a:r>
            <a:endParaRPr lang="he-IL" altLang="he-IL" sz="1400">
              <a:latin typeface="Arial" panose="020B0604020202020204" pitchFamily="34" charset="0"/>
            </a:endParaRPr>
          </a:p>
        </p:txBody>
      </p:sp>
      <p:pic>
        <p:nvPicPr>
          <p:cNvPr id="196613" name="Picture 4" descr="C:\Users\Robert\Desktop\BAS San Diego 2014\Lachish depor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9154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03578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858000" y="6165850"/>
            <a:ext cx="152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378A6F35-7483-4021-AA6D-093AD0021DC5}" type="slidenum">
              <a:rPr lang="en-US">
                <a:solidFill>
                  <a:schemeClr val="tx1">
                    <a:alpha val="65000"/>
                  </a:schemeClr>
                </a:solidFill>
              </a:rPr>
              <a:pPr>
                <a:defRPr/>
              </a:pPr>
              <a:t>21</a:t>
            </a:fld>
            <a:endParaRPr lang="en-US">
              <a:solidFill>
                <a:schemeClr val="tx1">
                  <a:alpha val="65000"/>
                </a:schemeClr>
              </a:solidFill>
            </a:endParaRPr>
          </a:p>
        </p:txBody>
      </p:sp>
      <p:sp>
        <p:nvSpPr>
          <p:cNvPr id="204804" name="TextBox 4"/>
          <p:cNvSpPr txBox="1">
            <a:spLocks noChangeArrowheads="1"/>
          </p:cNvSpPr>
          <p:nvPr/>
        </p:nvSpPr>
        <p:spPr bwMode="auto">
          <a:xfrm>
            <a:off x="3128963" y="6092825"/>
            <a:ext cx="29194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The spoils of Lachish</a:t>
            </a:r>
            <a:endParaRPr lang="he-IL" altLang="he-IL" sz="1400">
              <a:latin typeface="Arial" panose="020B0604020202020204" pitchFamily="34" charset="0"/>
            </a:endParaRPr>
          </a:p>
        </p:txBody>
      </p:sp>
      <p:pic>
        <p:nvPicPr>
          <p:cNvPr id="204805" name="Picture 2" descr="C:\Users\Robert\Desktop\BAS San Diego 2014\Lachish but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990600"/>
            <a:ext cx="88058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22985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7462838" y="6202363"/>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621BA011-B837-48CE-9F6F-FD3D4AD697DE}" type="slidenum">
              <a:rPr lang="en-US">
                <a:solidFill>
                  <a:schemeClr val="tx1">
                    <a:alpha val="65000"/>
                  </a:schemeClr>
                </a:solidFill>
              </a:rPr>
              <a:pPr>
                <a:defRPr/>
              </a:pPr>
              <a:t>22</a:t>
            </a:fld>
            <a:endParaRPr lang="en-US">
              <a:solidFill>
                <a:schemeClr val="tx1">
                  <a:alpha val="65000"/>
                </a:schemeClr>
              </a:solidFill>
            </a:endParaRPr>
          </a:p>
        </p:txBody>
      </p:sp>
      <p:sp>
        <p:nvSpPr>
          <p:cNvPr id="197636" name="TextBox 4"/>
          <p:cNvSpPr txBox="1">
            <a:spLocks noChangeArrowheads="1"/>
          </p:cNvSpPr>
          <p:nvPr/>
        </p:nvSpPr>
        <p:spPr bwMode="auto">
          <a:xfrm>
            <a:off x="1905000" y="5976938"/>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a:latin typeface="Arial" panose="020B0604020202020204" pitchFamily="34" charset="0"/>
              </a:rPr>
              <a:t>King Sennacherib, seated on the throne, as the ruler of </a:t>
            </a:r>
          </a:p>
          <a:p>
            <a:pPr algn="ctr" rtl="0" eaLnBrk="1" hangingPunct="1">
              <a:lnSpc>
                <a:spcPct val="100000"/>
              </a:lnSpc>
              <a:spcBef>
                <a:spcPct val="0"/>
              </a:spcBef>
              <a:buFontTx/>
              <a:buNone/>
            </a:pPr>
            <a:r>
              <a:rPr lang="en-US" altLang="he-IL" sz="1400">
                <a:latin typeface="Arial" panose="020B0604020202020204" pitchFamily="34" charset="0"/>
              </a:rPr>
              <a:t>Lachish is standing before him and the citizens bow down to him.   </a:t>
            </a:r>
            <a:endParaRPr lang="he-IL" altLang="he-IL" sz="1400">
              <a:latin typeface="Arial" panose="020B0604020202020204" pitchFamily="34" charset="0"/>
            </a:endParaRPr>
          </a:p>
        </p:txBody>
      </p:sp>
      <p:pic>
        <p:nvPicPr>
          <p:cNvPr id="197637" name="Picture 8" descr="C:\Users\Robert\Desktop\BAS San Diego 2014\Lachish Before ba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3700"/>
            <a:ext cx="69119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10" descr="C:\Users\Robert\Desktop\BAS San Diego 2014\Lachish Before the king 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03563"/>
            <a:ext cx="6894513"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79482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6400800" y="65532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000">
                <a:latin typeface="Arial" panose="020B0604020202020204" pitchFamily="34" charset="0"/>
              </a:rPr>
              <a:t>British Museum</a:t>
            </a:r>
            <a:endParaRPr lang="he-IL" altLang="he-IL" sz="1000">
              <a:latin typeface="Arial" panose="020B0604020202020204" pitchFamily="34" charset="0"/>
            </a:endParaRPr>
          </a:p>
        </p:txBody>
      </p:sp>
      <p:sp>
        <p:nvSpPr>
          <p:cNvPr id="4" name="Slide Number Placeholder 3"/>
          <p:cNvSpPr>
            <a:spLocks noGrp="1"/>
          </p:cNvSpPr>
          <p:nvPr>
            <p:ph type="sldNum" sz="quarter" idx="12"/>
          </p:nvPr>
        </p:nvSpPr>
        <p:spPr>
          <a:xfrm>
            <a:off x="628650" y="6356351"/>
            <a:ext cx="2057400" cy="365125"/>
          </a:xfrm>
        </p:spPr>
        <p:txBody>
          <a:bodyPr rtlCol="0"/>
          <a:lstStyle/>
          <a:p>
            <a:pPr>
              <a:defRPr/>
            </a:pPr>
            <a:fld id="{1DA0292D-6F92-40E3-BC12-6BFE3ECDE741}" type="slidenum">
              <a:rPr lang="en-US">
                <a:solidFill>
                  <a:schemeClr val="tx1">
                    <a:alpha val="65000"/>
                  </a:schemeClr>
                </a:solidFill>
              </a:rPr>
              <a:pPr>
                <a:defRPr/>
              </a:pPr>
              <a:t>23</a:t>
            </a:fld>
            <a:endParaRPr lang="en-US" dirty="0">
              <a:solidFill>
                <a:schemeClr val="tx1">
                  <a:alpha val="65000"/>
                </a:schemeClr>
              </a:solidFill>
            </a:endParaRPr>
          </a:p>
        </p:txBody>
      </p:sp>
      <p:sp>
        <p:nvSpPr>
          <p:cNvPr id="198660" name="TextBox 4"/>
          <p:cNvSpPr txBox="1">
            <a:spLocks noChangeArrowheads="1"/>
          </p:cNvSpPr>
          <p:nvPr/>
        </p:nvSpPr>
        <p:spPr bwMode="auto">
          <a:xfrm>
            <a:off x="244475" y="227013"/>
            <a:ext cx="411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400" i="1" dirty="0">
                <a:latin typeface="Arial" panose="020B0604020202020204" pitchFamily="34" charset="0"/>
              </a:rPr>
              <a:t>“Sennacherib, king of the world, king of</a:t>
            </a:r>
          </a:p>
          <a:p>
            <a:pPr algn="ctr" rtl="0" eaLnBrk="1" hangingPunct="1">
              <a:lnSpc>
                <a:spcPct val="100000"/>
              </a:lnSpc>
              <a:spcBef>
                <a:spcPct val="0"/>
              </a:spcBef>
              <a:buFontTx/>
              <a:buNone/>
            </a:pPr>
            <a:r>
              <a:rPr lang="en-US" altLang="he-IL" sz="1400" i="1" dirty="0">
                <a:latin typeface="Arial" panose="020B0604020202020204" pitchFamily="34" charset="0"/>
              </a:rPr>
              <a:t>Assyria, sat on his portable-throne and</a:t>
            </a:r>
          </a:p>
          <a:p>
            <a:pPr algn="ctr" rtl="0" eaLnBrk="1" hangingPunct="1">
              <a:lnSpc>
                <a:spcPct val="100000"/>
              </a:lnSpc>
              <a:spcBef>
                <a:spcPct val="0"/>
              </a:spcBef>
              <a:buFontTx/>
              <a:buNone/>
            </a:pPr>
            <a:r>
              <a:rPr lang="en-US" altLang="he-IL" sz="1400" i="1" dirty="0">
                <a:latin typeface="Arial" panose="020B0604020202020204" pitchFamily="34" charset="0"/>
              </a:rPr>
              <a:t>the booty of Lachish passed before him”</a:t>
            </a:r>
            <a:r>
              <a:rPr lang="en-US" altLang="he-IL" sz="1400" dirty="0">
                <a:latin typeface="Arial" panose="020B0604020202020204" pitchFamily="34" charset="0"/>
              </a:rPr>
              <a:t/>
            </a:r>
            <a:br>
              <a:rPr lang="en-US" altLang="he-IL" sz="1400" dirty="0">
                <a:latin typeface="Arial" panose="020B0604020202020204" pitchFamily="34" charset="0"/>
              </a:rPr>
            </a:br>
            <a:endParaRPr lang="he-IL" altLang="he-IL" sz="1400" dirty="0">
              <a:latin typeface="Arial" panose="020B0604020202020204" pitchFamily="34" charset="0"/>
            </a:endParaRPr>
          </a:p>
        </p:txBody>
      </p:sp>
      <p:pic>
        <p:nvPicPr>
          <p:cNvPr id="198661" name="Picture 13" descr="C:\Users\Robert\Desktop\BAS San Diego 2014\Sennacheri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442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43613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838200"/>
            <a:ext cx="6781800" cy="6002338"/>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Lachish</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r>
              <a:rPr lang="en-US" sz="1200" dirty="0"/>
              <a:t>British Museum, London</a:t>
            </a: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28059D70-BE59-4B42-A1B1-8AB438C5AD96}" type="slidenum">
              <a:rPr lang="en-US">
                <a:solidFill>
                  <a:schemeClr val="tx1">
                    <a:alpha val="65000"/>
                  </a:schemeClr>
                </a:solidFill>
              </a:rPr>
              <a:pPr>
                <a:defRPr/>
              </a:pPr>
              <a:t>24</a:t>
            </a:fld>
            <a:endParaRPr lang="en-US">
              <a:solidFill>
                <a:schemeClr val="tx1">
                  <a:alpha val="65000"/>
                </a:schemeClr>
              </a:solidFill>
            </a:endParaRPr>
          </a:p>
        </p:txBody>
      </p:sp>
      <p:pic>
        <p:nvPicPr>
          <p:cNvPr id="205828" name="Picture 3" descr="C:\Users\Robert\Desktop\BAS San Diego 2014\Lachish Artifacts from the assault B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676400"/>
            <a:ext cx="60864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99580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3189288" y="5749925"/>
            <a:ext cx="3124200" cy="533400"/>
          </a:xfrm>
        </p:spPr>
        <p:txBody>
          <a:bodyPr/>
          <a:lstStyle/>
          <a:p>
            <a:pPr algn="ctr" rtl="0" eaLnBrk="1" hangingPunct="1"/>
            <a:r>
              <a:rPr lang="en-US" altLang="he-IL" sz="1600" i="1" dirty="0" smtClean="0">
                <a:cs typeface="Tunga" panose="020B0502040204020203" pitchFamily="34" charset="0"/>
              </a:rPr>
              <a:t>Royal storage jars from Lachish</a:t>
            </a:r>
            <a:br>
              <a:rPr lang="en-US" altLang="he-IL" sz="1600" i="1" dirty="0" smtClean="0">
                <a:cs typeface="Tunga" panose="020B0502040204020203" pitchFamily="34" charset="0"/>
              </a:rPr>
            </a:br>
            <a:r>
              <a:rPr lang="en-US" altLang="he-IL" sz="1200" i="1" dirty="0" smtClean="0">
                <a:cs typeface="Tunga" panose="020B0502040204020203" pitchFamily="34" charset="0"/>
              </a:rPr>
              <a:t>British Museum</a:t>
            </a:r>
            <a:endParaRPr lang="en-US" altLang="he-IL" sz="1600" dirty="0" smtClean="0">
              <a:cs typeface="Tunga" panose="020B0502040204020203" pitchFamily="34" charset="0"/>
            </a:endParaRPr>
          </a:p>
        </p:txBody>
      </p:sp>
      <p:sp>
        <p:nvSpPr>
          <p:cNvPr id="2" name="Slide Number Placeholder 1"/>
          <p:cNvSpPr>
            <a:spLocks noGrp="1"/>
          </p:cNvSpPr>
          <p:nvPr>
            <p:ph type="sldNum" sz="quarter" idx="12"/>
          </p:nvPr>
        </p:nvSpPr>
        <p:spPr>
          <a:xfrm>
            <a:off x="628650" y="6356351"/>
            <a:ext cx="2057400" cy="365125"/>
          </a:xfrm>
        </p:spPr>
        <p:txBody>
          <a:bodyPr rtlCol="0"/>
          <a:lstStyle/>
          <a:p>
            <a:pPr>
              <a:defRPr/>
            </a:pPr>
            <a:fld id="{ABDCAE83-EBF7-4724-A2B9-EA4F84FA745C}" type="slidenum">
              <a:rPr lang="en-US">
                <a:solidFill>
                  <a:schemeClr val="tx1">
                    <a:alpha val="65000"/>
                  </a:schemeClr>
                </a:solidFill>
              </a:rPr>
              <a:pPr>
                <a:defRPr/>
              </a:pPr>
              <a:t>25</a:t>
            </a:fld>
            <a:endParaRPr lang="en-US">
              <a:solidFill>
                <a:schemeClr val="tx1">
                  <a:alpha val="65000"/>
                </a:schemeClr>
              </a:solidFill>
            </a:endParaRPr>
          </a:p>
        </p:txBody>
      </p:sp>
      <p:pic>
        <p:nvPicPr>
          <p:cNvPr id="206852" name="Picture 10" descr="16-11-08_17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33400"/>
            <a:ext cx="4829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9627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609600"/>
            <a:ext cx="6781800" cy="400050"/>
          </a:xfrm>
          <a:prstGeom prst="rect">
            <a:avLst/>
          </a:prstGeom>
        </p:spPr>
        <p:txBody>
          <a:bodyPr>
            <a:spAutoFit/>
          </a:bodyPr>
          <a:lstStyle/>
          <a:p>
            <a:pPr algn="ctr" eaLnBrk="1" hangingPunct="1">
              <a:defRPr/>
            </a:pPr>
            <a:r>
              <a:rPr lang="en-US" sz="2000" i="1" dirty="0">
                <a:solidFill>
                  <a:srgbClr val="44546A"/>
                </a:solidFill>
                <a:effectLst>
                  <a:outerShdw blurRad="38100" dist="38100" dir="2700000" algn="tl">
                    <a:srgbClr val="000000">
                      <a:alpha val="43137"/>
                    </a:srgbClr>
                  </a:outerShdw>
                </a:effectLst>
              </a:rPr>
              <a:t>Lachish in the BM</a:t>
            </a: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3058602E-9762-4570-9F95-8208EB4FEAE5}" type="slidenum">
              <a:rPr lang="en-US">
                <a:solidFill>
                  <a:prstClr val="black">
                    <a:alpha val="65000"/>
                  </a:prstClr>
                </a:solidFill>
              </a:rPr>
              <a:pPr>
                <a:defRPr/>
              </a:pPr>
              <a:t>26</a:t>
            </a:fld>
            <a:endParaRPr lang="en-US">
              <a:solidFill>
                <a:prstClr val="black">
                  <a:alpha val="65000"/>
                </a:prstClr>
              </a:solidFill>
            </a:endParaRPr>
          </a:p>
        </p:txBody>
      </p:sp>
      <p:pic>
        <p:nvPicPr>
          <p:cNvPr id="208900" name="תמונה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813" y="1317625"/>
            <a:ext cx="72691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p:cNvSpPr/>
          <p:nvPr/>
        </p:nvSpPr>
        <p:spPr>
          <a:xfrm>
            <a:off x="4067175" y="3302000"/>
            <a:ext cx="962025" cy="415925"/>
          </a:xfrm>
          <a:prstGeom prst="rect">
            <a:avLst/>
          </a:prstGeom>
        </p:spPr>
        <p:txBody>
          <a:bodyPr>
            <a:spAutoFit/>
          </a:bodyPr>
          <a:lstStyle/>
          <a:p>
            <a:pPr eaLnBrk="1" hangingPunct="1">
              <a:defRPr/>
            </a:pPr>
            <a:r>
              <a:rPr lang="en-US" altLang="he-IL" sz="1050" dirty="0">
                <a:solidFill>
                  <a:prstClr val="black"/>
                </a:solidFill>
              </a:rPr>
              <a:t>2 Kings 20:20</a:t>
            </a:r>
          </a:p>
        </p:txBody>
      </p:sp>
    </p:spTree>
    <p:extLst>
      <p:ext uri="{BB962C8B-B14F-4D97-AF65-F5344CB8AC3E}">
        <p14:creationId xmlns:p14="http://schemas.microsoft.com/office/powerpoint/2010/main" val="167292478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1100" y="762000"/>
            <a:ext cx="6438900" cy="5632450"/>
          </a:xfrm>
          <a:prstGeom prst="rect">
            <a:avLst/>
          </a:prstGeom>
        </p:spPr>
        <p:txBody>
          <a:bodyPr>
            <a:spAutoFit/>
          </a:bodyPr>
          <a:lstStyle/>
          <a:p>
            <a:pPr algn="ctr" eaLnBrk="1" hangingPunct="1">
              <a:defRPr/>
            </a:pPr>
            <a:r>
              <a:rPr lang="en-US" sz="2000" i="1" dirty="0">
                <a:solidFill>
                  <a:srgbClr val="44546A"/>
                </a:solidFill>
                <a:effectLst>
                  <a:outerShdw blurRad="38100" dist="38100" dir="2700000" algn="tl">
                    <a:srgbClr val="000000">
                      <a:alpha val="43137"/>
                    </a:srgbClr>
                  </a:outerShdw>
                </a:effectLst>
              </a:rPr>
              <a:t>Megiddo</a:t>
            </a: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endParaRPr lang="en-US" sz="2000" i="1" dirty="0">
              <a:solidFill>
                <a:srgbClr val="44546A"/>
              </a:solidFill>
              <a:effectLst>
                <a:outerShdw blurRad="38100" dist="38100" dir="2700000" algn="tl">
                  <a:srgbClr val="000000">
                    <a:alpha val="43137"/>
                  </a:srgbClr>
                </a:outerShdw>
              </a:effectLst>
            </a:endParaRPr>
          </a:p>
          <a:p>
            <a:pPr algn="ctr" eaLnBrk="1" hangingPunct="1">
              <a:defRPr/>
            </a:pPr>
            <a:r>
              <a:rPr lang="en-US" sz="2000" i="1" dirty="0">
                <a:solidFill>
                  <a:srgbClr val="44546A"/>
                </a:solidFill>
                <a:effectLst>
                  <a:outerShdw blurRad="38100" dist="38100" dir="2700000" algn="tl">
                    <a:srgbClr val="000000">
                      <a:alpha val="43137"/>
                    </a:srgbClr>
                  </a:outerShdw>
                </a:effectLst>
              </a:rPr>
              <a:t>Belonging to Shema</a:t>
            </a:r>
          </a:p>
          <a:p>
            <a:pPr algn="ctr" eaLnBrk="1" hangingPunct="1">
              <a:defRPr/>
            </a:pPr>
            <a:r>
              <a:rPr lang="en-US" sz="2000" i="1" dirty="0">
                <a:solidFill>
                  <a:srgbClr val="44546A"/>
                </a:solidFill>
                <a:effectLst>
                  <a:outerShdw blurRad="38100" dist="38100" dir="2700000" algn="tl">
                    <a:srgbClr val="000000">
                      <a:alpha val="43137"/>
                    </a:srgbClr>
                  </a:outerShdw>
                </a:effectLst>
              </a:rPr>
              <a:t>Servant of Jeroboam</a:t>
            </a: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64DA1C32-4D54-4F06-872A-8B161733FBAF}" type="slidenum">
              <a:rPr lang="en-US">
                <a:solidFill>
                  <a:prstClr val="black">
                    <a:alpha val="65000"/>
                  </a:prstClr>
                </a:solidFill>
              </a:rPr>
              <a:pPr>
                <a:defRPr/>
              </a:pPr>
              <a:t>27</a:t>
            </a:fld>
            <a:endParaRPr lang="en-US">
              <a:solidFill>
                <a:prstClr val="black">
                  <a:alpha val="65000"/>
                </a:prstClr>
              </a:solidFill>
            </a:endParaRPr>
          </a:p>
        </p:txBody>
      </p:sp>
      <p:pic>
        <p:nvPicPr>
          <p:cNvPr id="209924"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1509713"/>
            <a:ext cx="49625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8762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6" name="Object 3"/>
          <p:cNvGraphicFramePr>
            <a:graphicFrameLocks noChangeAspect="1"/>
          </p:cNvGraphicFramePr>
          <p:nvPr/>
        </p:nvGraphicFramePr>
        <p:xfrm>
          <a:off x="4032250" y="8132763"/>
          <a:ext cx="952500" cy="485775"/>
        </p:xfrm>
        <a:graphic>
          <a:graphicData uri="http://schemas.openxmlformats.org/presentationml/2006/ole">
            <mc:AlternateContent xmlns:mc="http://schemas.openxmlformats.org/markup-compatibility/2006">
              <mc:Choice xmlns:v="urn:schemas-microsoft-com:vml" Requires="v">
                <p:oleObj spid="_x0000_s1137" name="Package" r:id="rId3" imgW="952901" imgH="481263" progId="Package">
                  <p:embed/>
                </p:oleObj>
              </mc:Choice>
              <mc:Fallback>
                <p:oleObj name="Package" r:id="rId3" imgW="952901" imgH="481263" progId="Pack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8132763"/>
                        <a:ext cx="9525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0947" name="Rectangle 2"/>
          <p:cNvSpPr>
            <a:spLocks noChangeArrowheads="1"/>
          </p:cNvSpPr>
          <p:nvPr/>
        </p:nvSpPr>
        <p:spPr bwMode="auto">
          <a:xfrm>
            <a:off x="3724275" y="5973763"/>
            <a:ext cx="1568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0" eaLnBrk="1" hangingPunct="1">
              <a:spcBef>
                <a:spcPct val="0"/>
              </a:spcBef>
              <a:buFontTx/>
              <a:buNone/>
            </a:pPr>
            <a:r>
              <a:rPr lang="en-US" altLang="he-IL" sz="1800">
                <a:solidFill>
                  <a:srgbClr val="17375E"/>
                </a:solidFill>
                <a:latin typeface="Agency FB" pitchFamily="34" charset="0"/>
                <a:cs typeface="Andalus" panose="02020603050405020304" pitchFamily="18" charset="-78"/>
              </a:rPr>
              <a:t>JERUSALEM</a:t>
            </a:r>
          </a:p>
          <a:p>
            <a:pPr algn="ctr" rtl="0" eaLnBrk="1" hangingPunct="1">
              <a:spcBef>
                <a:spcPct val="0"/>
              </a:spcBef>
              <a:buFontTx/>
              <a:buNone/>
            </a:pPr>
            <a:endParaRPr lang="he-IL" altLang="he-IL" sz="1800">
              <a:solidFill>
                <a:srgbClr val="000000"/>
              </a:solidFill>
            </a:endParaRPr>
          </a:p>
        </p:txBody>
      </p:sp>
      <p:pic>
        <p:nvPicPr>
          <p:cNvPr id="210948" name="תמונה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524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96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5500" y="460375"/>
            <a:ext cx="2247900" cy="2308225"/>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The Archaeological 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3A3CCC5B-5BA5-492C-B269-49772AC7AB57}" type="slidenum">
              <a:rPr lang="en-US">
                <a:solidFill>
                  <a:schemeClr val="tx1">
                    <a:alpha val="65000"/>
                  </a:schemeClr>
                </a:solidFill>
              </a:rPr>
              <a:pPr>
                <a:defRPr/>
              </a:pPr>
              <a:t>29</a:t>
            </a:fld>
            <a:endParaRPr lang="en-US">
              <a:solidFill>
                <a:schemeClr val="tx1">
                  <a:alpha val="65000"/>
                </a:schemeClr>
              </a:solidFill>
            </a:endParaRPr>
          </a:p>
        </p:txBody>
      </p:sp>
      <p:sp>
        <p:nvSpPr>
          <p:cNvPr id="219140" name="TextBox 3"/>
          <p:cNvSpPr txBox="1">
            <a:spLocks noChangeArrowheads="1"/>
          </p:cNvSpPr>
          <p:nvPr/>
        </p:nvSpPr>
        <p:spPr bwMode="auto">
          <a:xfrm>
            <a:off x="5867400" y="199231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a:latin typeface="Arial" panose="020B0604020202020204" pitchFamily="34" charset="0"/>
              </a:rPr>
              <a:t>The Siloam Tunnel</a:t>
            </a:r>
            <a:endParaRPr lang="he-IL" altLang="he-IL" sz="1800">
              <a:latin typeface="Arial" panose="020B0604020202020204" pitchFamily="34" charset="0"/>
            </a:endParaRPr>
          </a:p>
        </p:txBody>
      </p:sp>
      <p:pic>
        <p:nvPicPr>
          <p:cNvPr id="219141" name="Picture 6" descr="C:\Users\Robert\Desktop\Entrance to Gihon Sp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4308475"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3"/>
          <p:cNvSpPr>
            <a:spLocks noChangeArrowheads="1"/>
          </p:cNvSpPr>
          <p:nvPr/>
        </p:nvSpPr>
        <p:spPr bwMode="auto">
          <a:xfrm>
            <a:off x="5791200" y="2852738"/>
            <a:ext cx="262890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ts val="1200"/>
              </a:spcBef>
              <a:buClr>
                <a:srgbClr val="838995"/>
              </a:buClr>
              <a:buFont typeface="Arial" panose="020B0604020202020204" pitchFamily="34" charset="0"/>
              <a:defRPr>
                <a:solidFill>
                  <a:schemeClr val="tx1"/>
                </a:solidFill>
                <a:latin typeface="Corbel" panose="020B0503020204020204" pitchFamily="34" charset="0"/>
                <a:cs typeface="Tahoma" panose="020B0604030504040204" pitchFamily="34" charset="0"/>
              </a:defRPr>
            </a:lvl1pPr>
            <a:lvl2pPr marL="742950" indent="-28575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2pPr>
            <a:lvl3pPr marL="11430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3pPr>
            <a:lvl4pPr marL="16002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4pPr>
            <a:lvl5pPr marL="20574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9pPr>
          </a:lstStyle>
          <a:p>
            <a:pPr algn="l" rtl="0" eaLnBrk="1" hangingPunct="1">
              <a:spcBef>
                <a:spcPct val="0"/>
              </a:spcBef>
              <a:buClrTx/>
              <a:buFontTx/>
              <a:buNone/>
              <a:defRPr/>
            </a:pPr>
            <a:r>
              <a:rPr lang="en-US" altLang="he-IL" dirty="0" smtClean="0">
                <a:latin typeface="Arial" panose="020B0604020202020204" pitchFamily="34" charset="0"/>
                <a:cs typeface="Arial" panose="020B0604020202020204" pitchFamily="34" charset="0"/>
              </a:rPr>
              <a:t>And the rest of the acts of Hezekiah and all his might, </a:t>
            </a:r>
            <a:r>
              <a:rPr lang="en-US" altLang="he-IL" dirty="0" smtClean="0">
                <a:solidFill>
                  <a:srgbClr val="FF0000"/>
                </a:solidFill>
                <a:latin typeface="Arial" panose="020B0604020202020204" pitchFamily="34" charset="0"/>
                <a:cs typeface="Arial" panose="020B0604020202020204" pitchFamily="34" charset="0"/>
              </a:rPr>
              <a:t>and how he made the pool, and the aqueduct, and brought water into the city</a:t>
            </a:r>
            <a:r>
              <a:rPr lang="en-US" altLang="he-IL" dirty="0" smtClean="0">
                <a:latin typeface="Arial" panose="020B0604020202020204" pitchFamily="34" charset="0"/>
                <a:cs typeface="Arial" panose="020B0604020202020204" pitchFamily="34" charset="0"/>
              </a:rPr>
              <a:t>, are they not written in the book of the chronicles of the kings of Judah?  </a:t>
            </a:r>
          </a:p>
          <a:p>
            <a:pPr eaLnBrk="1" hangingPunct="1">
              <a:spcBef>
                <a:spcPct val="0"/>
              </a:spcBef>
              <a:buClrTx/>
              <a:defRPr/>
            </a:pPr>
            <a:endParaRPr lang="he-IL" altLang="he-IL" sz="1050" dirty="0" smtClean="0">
              <a:solidFill>
                <a:prstClr val="black"/>
              </a:solidFill>
              <a:latin typeface="Arial" panose="020B0604020202020204" pitchFamily="34" charset="0"/>
              <a:cs typeface="Arial" panose="020B0604020202020204" pitchFamily="34" charset="0"/>
            </a:endParaRPr>
          </a:p>
          <a:p>
            <a:pPr algn="l" rtl="0" eaLnBrk="1" hangingPunct="1">
              <a:spcBef>
                <a:spcPct val="0"/>
              </a:spcBef>
              <a:buClrTx/>
              <a:defRPr/>
            </a:pPr>
            <a:r>
              <a:rPr lang="en-US" altLang="he-IL" sz="1050" dirty="0" smtClean="0">
                <a:solidFill>
                  <a:prstClr val="black"/>
                </a:solidFill>
                <a:latin typeface="Arial" panose="020B0604020202020204" pitchFamily="34" charset="0"/>
                <a:cs typeface="Arial" panose="020B0604020202020204" pitchFamily="34" charset="0"/>
              </a:rPr>
              <a:t>2 Kings 20:20</a:t>
            </a:r>
          </a:p>
          <a:p>
            <a:pPr algn="l" rtl="0" eaLnBrk="1" hangingPunct="1">
              <a:spcBef>
                <a:spcPct val="0"/>
              </a:spcBef>
              <a:buClrTx/>
              <a:buFontTx/>
              <a:buNone/>
              <a:defRPr/>
            </a:pPr>
            <a:endParaRPr lang="en-US" altLang="he-IL" dirty="0" smtClean="0">
              <a:latin typeface="Arial" panose="020B0604020202020204" pitchFamily="34" charset="0"/>
              <a:cs typeface="Arial" panose="020B0604020202020204" pitchFamily="34" charset="0"/>
            </a:endParaRPr>
          </a:p>
          <a:p>
            <a:pPr algn="l" rtl="0" eaLnBrk="1" hangingPunct="1">
              <a:spcBef>
                <a:spcPct val="0"/>
              </a:spcBef>
              <a:buClrTx/>
              <a:buFontTx/>
              <a:buNone/>
              <a:defRPr/>
            </a:pPr>
            <a:endParaRPr lang="en-US" altLang="he-IL"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36115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22" name="Object 3"/>
          <p:cNvGraphicFramePr>
            <a:graphicFrameLocks noChangeAspect="1"/>
          </p:cNvGraphicFramePr>
          <p:nvPr/>
        </p:nvGraphicFramePr>
        <p:xfrm>
          <a:off x="4032250" y="8132763"/>
          <a:ext cx="952500" cy="485775"/>
        </p:xfrm>
        <a:graphic>
          <a:graphicData uri="http://schemas.openxmlformats.org/presentationml/2006/ole">
            <mc:AlternateContent xmlns:mc="http://schemas.openxmlformats.org/markup-compatibility/2006">
              <mc:Choice xmlns:v="urn:schemas-microsoft-com:vml" Requires="v">
                <p:oleObj spid="_x0000_s18547" name="Package" r:id="rId4" imgW="952901" imgH="481263" progId="Package">
                  <p:embed/>
                </p:oleObj>
              </mc:Choice>
              <mc:Fallback>
                <p:oleObj name="Package" r:id="rId4" imgW="952901" imgH="481263"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8132763"/>
                        <a:ext cx="9525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23" name="Picture 70" descr="D:\My Photos\Maps\JUDAH LML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8588"/>
            <a:ext cx="8229600"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332A45C5-6BEA-4293-BE93-F1A33C3ECD94}" type="slidenum">
              <a:rPr lang="he-IL" altLang="he-IL" sz="1200" smtClean="0">
                <a:solidFill>
                  <a:srgbClr val="898989"/>
                </a:solidFill>
                <a:latin typeface="Arial" panose="020B0604020202020204" pitchFamily="34" charset="0"/>
              </a:rPr>
              <a:pPr algn="l" rtl="0">
                <a:spcBef>
                  <a:spcPct val="0"/>
                </a:spcBef>
                <a:buFontTx/>
                <a:buNone/>
              </a:pPr>
              <a:t>3</a:t>
            </a:fld>
            <a:endParaRPr lang="he-IL" altLang="he-IL" sz="1200"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1048569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5500" y="460375"/>
            <a:ext cx="2247900" cy="2308225"/>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The Archaeological 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5AC31406-56DB-46C9-B911-F817F63F5E52}" type="slidenum">
              <a:rPr lang="en-US">
                <a:solidFill>
                  <a:schemeClr val="tx1">
                    <a:alpha val="65000"/>
                  </a:schemeClr>
                </a:solidFill>
              </a:rPr>
              <a:pPr>
                <a:defRPr/>
              </a:pPr>
              <a:t>30</a:t>
            </a:fld>
            <a:endParaRPr lang="en-US">
              <a:solidFill>
                <a:schemeClr val="tx1">
                  <a:alpha val="65000"/>
                </a:schemeClr>
              </a:solidFill>
            </a:endParaRPr>
          </a:p>
        </p:txBody>
      </p:sp>
      <p:sp>
        <p:nvSpPr>
          <p:cNvPr id="221188" name="TextBox 3"/>
          <p:cNvSpPr txBox="1">
            <a:spLocks noChangeArrowheads="1"/>
          </p:cNvSpPr>
          <p:nvPr/>
        </p:nvSpPr>
        <p:spPr bwMode="auto">
          <a:xfrm>
            <a:off x="5867400" y="199231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a:latin typeface="Arial" panose="020B0604020202020204" pitchFamily="34" charset="0"/>
              </a:rPr>
              <a:t>The Siloam Tunnel</a:t>
            </a:r>
            <a:endParaRPr lang="he-IL" altLang="he-IL" sz="1800">
              <a:latin typeface="Arial" panose="020B0604020202020204" pitchFamily="34" charset="0"/>
            </a:endParaRPr>
          </a:p>
        </p:txBody>
      </p:sp>
      <p:sp>
        <p:nvSpPr>
          <p:cNvPr id="29701" name="Rectangle 3"/>
          <p:cNvSpPr>
            <a:spLocks noChangeArrowheads="1"/>
          </p:cNvSpPr>
          <p:nvPr/>
        </p:nvSpPr>
        <p:spPr bwMode="auto">
          <a:xfrm>
            <a:off x="5791200" y="2852738"/>
            <a:ext cx="26289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ts val="1200"/>
              </a:spcBef>
              <a:buClr>
                <a:srgbClr val="838995"/>
              </a:buClr>
              <a:buFont typeface="Arial" panose="020B0604020202020204" pitchFamily="34" charset="0"/>
              <a:defRPr>
                <a:solidFill>
                  <a:schemeClr val="tx1"/>
                </a:solidFill>
                <a:latin typeface="Corbel" panose="020B0503020204020204" pitchFamily="34" charset="0"/>
                <a:cs typeface="Tahoma" panose="020B0604030504040204" pitchFamily="34" charset="0"/>
              </a:defRPr>
            </a:lvl1pPr>
            <a:lvl2pPr marL="742950" indent="-28575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2pPr>
            <a:lvl3pPr marL="11430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3pPr>
            <a:lvl4pPr marL="16002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4pPr>
            <a:lvl5pPr marL="20574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9pPr>
          </a:lstStyle>
          <a:p>
            <a:pPr algn="l" rtl="0" eaLnBrk="1" hangingPunct="1">
              <a:spcBef>
                <a:spcPct val="0"/>
              </a:spcBef>
              <a:buClrTx/>
              <a:buFontTx/>
              <a:buNone/>
              <a:defRPr/>
            </a:pPr>
            <a:r>
              <a:rPr lang="en-US" altLang="he-IL" dirty="0" smtClean="0">
                <a:latin typeface="Arial" panose="020B0604020202020204" pitchFamily="34" charset="0"/>
                <a:cs typeface="Arial" panose="020B0604020202020204" pitchFamily="34" charset="0"/>
              </a:rPr>
              <a:t>And the rest of the acts of Hezekiah and all his might, </a:t>
            </a:r>
            <a:r>
              <a:rPr lang="en-US" altLang="he-IL" dirty="0" smtClean="0">
                <a:solidFill>
                  <a:srgbClr val="FF0000"/>
                </a:solidFill>
                <a:latin typeface="Arial" panose="020B0604020202020204" pitchFamily="34" charset="0"/>
                <a:cs typeface="Arial" panose="020B0604020202020204" pitchFamily="34" charset="0"/>
              </a:rPr>
              <a:t>and how he made the pool, and the aqueduct, and brought water into the city</a:t>
            </a:r>
            <a:r>
              <a:rPr lang="en-US" altLang="he-IL" dirty="0" smtClean="0">
                <a:latin typeface="Arial" panose="020B0604020202020204" pitchFamily="34" charset="0"/>
                <a:cs typeface="Arial" panose="020B0604020202020204" pitchFamily="34" charset="0"/>
              </a:rPr>
              <a:t>, are they not written in the book of the chronicles of the kings of Judah?  </a:t>
            </a:r>
          </a:p>
          <a:p>
            <a:pPr algn="l" rtl="0" eaLnBrk="1" hangingPunct="1">
              <a:spcBef>
                <a:spcPct val="0"/>
              </a:spcBef>
              <a:buClrTx/>
              <a:defRPr/>
            </a:pPr>
            <a:endParaRPr lang="en-US" altLang="he-IL" sz="1050" dirty="0" smtClean="0">
              <a:solidFill>
                <a:prstClr val="black"/>
              </a:solidFill>
              <a:latin typeface="Arial" panose="020B0604020202020204" pitchFamily="34" charset="0"/>
              <a:cs typeface="Arial" panose="020B0604020202020204" pitchFamily="34" charset="0"/>
            </a:endParaRPr>
          </a:p>
          <a:p>
            <a:pPr algn="l" rtl="0" eaLnBrk="1" hangingPunct="1">
              <a:spcBef>
                <a:spcPct val="0"/>
              </a:spcBef>
              <a:buClrTx/>
              <a:defRPr/>
            </a:pPr>
            <a:r>
              <a:rPr lang="en-US" altLang="he-IL" sz="1050" dirty="0" smtClean="0">
                <a:solidFill>
                  <a:prstClr val="black"/>
                </a:solidFill>
                <a:latin typeface="Arial" panose="020B0604020202020204" pitchFamily="34" charset="0"/>
                <a:cs typeface="Arial" panose="020B0604020202020204" pitchFamily="34" charset="0"/>
              </a:rPr>
              <a:t>2 Kings 20:20</a:t>
            </a:r>
          </a:p>
          <a:p>
            <a:pPr algn="l" rtl="0" eaLnBrk="1" hangingPunct="1">
              <a:spcBef>
                <a:spcPct val="0"/>
              </a:spcBef>
              <a:buClrTx/>
              <a:buFontTx/>
              <a:buNone/>
              <a:defRPr/>
            </a:pPr>
            <a:endParaRPr lang="en-US" altLang="he-IL" dirty="0" smtClean="0">
              <a:latin typeface="Arial" panose="020B0604020202020204" pitchFamily="34" charset="0"/>
              <a:cs typeface="Arial" panose="020B0604020202020204" pitchFamily="34" charset="0"/>
            </a:endParaRPr>
          </a:p>
        </p:txBody>
      </p:sp>
      <p:pic>
        <p:nvPicPr>
          <p:cNvPr id="221190" name="Picture 7" descr="C:\Users\Robert\Desktop\hezekiah_tunnel_fj[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7963"/>
            <a:ext cx="487045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67376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5500" y="460375"/>
            <a:ext cx="2247900" cy="1200150"/>
          </a:xfrm>
          <a:prstGeom prst="rect">
            <a:avLst/>
          </a:prstGeom>
        </p:spPr>
        <p:txBody>
          <a:bodyPr>
            <a:spAutoFit/>
          </a:bodyPr>
          <a:lstStyle/>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8206027D-2B48-442D-9FE9-67417CEDE0FA}" type="slidenum">
              <a:rPr lang="en-US">
                <a:solidFill>
                  <a:schemeClr val="tx1">
                    <a:alpha val="65000"/>
                  </a:schemeClr>
                </a:solidFill>
              </a:rPr>
              <a:pPr>
                <a:defRPr/>
              </a:pPr>
              <a:t>31</a:t>
            </a:fld>
            <a:endParaRPr lang="en-US">
              <a:solidFill>
                <a:schemeClr val="tx1">
                  <a:alpha val="65000"/>
                </a:schemeClr>
              </a:solidFill>
            </a:endParaRPr>
          </a:p>
        </p:txBody>
      </p:sp>
      <p:sp>
        <p:nvSpPr>
          <p:cNvPr id="223236" name="TextBox 3"/>
          <p:cNvSpPr txBox="1">
            <a:spLocks noChangeArrowheads="1"/>
          </p:cNvSpPr>
          <p:nvPr/>
        </p:nvSpPr>
        <p:spPr bwMode="auto">
          <a:xfrm>
            <a:off x="5867400" y="199231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a:latin typeface="Arial" panose="020B0604020202020204" pitchFamily="34" charset="0"/>
              </a:rPr>
              <a:t>The Siloam Tunnel</a:t>
            </a:r>
            <a:endParaRPr lang="he-IL" altLang="he-IL" sz="1800">
              <a:latin typeface="Arial" panose="020B0604020202020204" pitchFamily="34" charset="0"/>
            </a:endParaRPr>
          </a:p>
        </p:txBody>
      </p:sp>
      <p:sp>
        <p:nvSpPr>
          <p:cNvPr id="31749" name="Rectangle 3"/>
          <p:cNvSpPr>
            <a:spLocks noChangeArrowheads="1"/>
          </p:cNvSpPr>
          <p:nvPr/>
        </p:nvSpPr>
        <p:spPr bwMode="auto">
          <a:xfrm>
            <a:off x="5791200" y="2852738"/>
            <a:ext cx="26289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ts val="1200"/>
              </a:spcBef>
              <a:buClr>
                <a:srgbClr val="838995"/>
              </a:buClr>
              <a:buFont typeface="Arial" panose="020B0604020202020204" pitchFamily="34" charset="0"/>
              <a:defRPr>
                <a:solidFill>
                  <a:schemeClr val="tx1"/>
                </a:solidFill>
                <a:latin typeface="Corbel" panose="020B0503020204020204" pitchFamily="34" charset="0"/>
                <a:cs typeface="Tahoma" panose="020B0604030504040204" pitchFamily="34" charset="0"/>
              </a:defRPr>
            </a:lvl1pPr>
            <a:lvl2pPr marL="742950" indent="-28575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2pPr>
            <a:lvl3pPr marL="11430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3pPr>
            <a:lvl4pPr marL="16002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4pPr>
            <a:lvl5pPr marL="2057400" indent="-228600" algn="r" rtl="1">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9pPr>
          </a:lstStyle>
          <a:p>
            <a:pPr algn="l" rtl="0" eaLnBrk="1" hangingPunct="1">
              <a:spcBef>
                <a:spcPct val="0"/>
              </a:spcBef>
              <a:buClrTx/>
              <a:buFontTx/>
              <a:buNone/>
              <a:defRPr/>
            </a:pPr>
            <a:r>
              <a:rPr lang="en-US" altLang="he-IL" dirty="0" smtClean="0">
                <a:latin typeface="Arial" panose="020B0604020202020204" pitchFamily="34" charset="0"/>
                <a:cs typeface="Arial" panose="020B0604020202020204" pitchFamily="34" charset="0"/>
              </a:rPr>
              <a:t>And the rest of the acts of Hezekiah and all his might, </a:t>
            </a:r>
            <a:r>
              <a:rPr lang="en-US" altLang="he-IL" dirty="0" smtClean="0">
                <a:solidFill>
                  <a:srgbClr val="FF0000"/>
                </a:solidFill>
                <a:latin typeface="Arial" panose="020B0604020202020204" pitchFamily="34" charset="0"/>
                <a:cs typeface="Arial" panose="020B0604020202020204" pitchFamily="34" charset="0"/>
              </a:rPr>
              <a:t>and how he made the pool, and the aqueduct, and brought water into the city</a:t>
            </a:r>
            <a:r>
              <a:rPr lang="en-US" altLang="he-IL" dirty="0" smtClean="0">
                <a:latin typeface="Arial" panose="020B0604020202020204" pitchFamily="34" charset="0"/>
                <a:cs typeface="Arial" panose="020B0604020202020204" pitchFamily="34" charset="0"/>
              </a:rPr>
              <a:t>, are they not written in the book of the chronicles of the kings of Judah?</a:t>
            </a:r>
          </a:p>
          <a:p>
            <a:pPr algn="l" rtl="0" eaLnBrk="1" hangingPunct="1">
              <a:spcBef>
                <a:spcPct val="0"/>
              </a:spcBef>
              <a:buClrTx/>
              <a:defRPr/>
            </a:pPr>
            <a:endParaRPr lang="en-US" altLang="he-IL" sz="1050" dirty="0" smtClean="0">
              <a:solidFill>
                <a:prstClr val="black"/>
              </a:solidFill>
              <a:latin typeface="Arial" panose="020B0604020202020204" pitchFamily="34" charset="0"/>
              <a:cs typeface="Arial" panose="020B0604020202020204" pitchFamily="34" charset="0"/>
            </a:endParaRPr>
          </a:p>
          <a:p>
            <a:pPr algn="l" rtl="0" eaLnBrk="1" hangingPunct="1">
              <a:spcBef>
                <a:spcPct val="0"/>
              </a:spcBef>
              <a:buClrTx/>
              <a:defRPr/>
            </a:pPr>
            <a:r>
              <a:rPr lang="en-US" altLang="he-IL" sz="1050" dirty="0" smtClean="0">
                <a:solidFill>
                  <a:prstClr val="black"/>
                </a:solidFill>
                <a:latin typeface="Arial" panose="020B0604020202020204" pitchFamily="34" charset="0"/>
                <a:cs typeface="Arial" panose="020B0604020202020204" pitchFamily="34" charset="0"/>
              </a:rPr>
              <a:t>2 Kings 20:20</a:t>
            </a:r>
          </a:p>
          <a:p>
            <a:pPr algn="l" rtl="0" eaLnBrk="1" hangingPunct="1">
              <a:spcBef>
                <a:spcPct val="0"/>
              </a:spcBef>
              <a:buClrTx/>
              <a:buFontTx/>
              <a:buNone/>
              <a:defRPr/>
            </a:pPr>
            <a:endParaRPr lang="en-US" altLang="he-IL" dirty="0" smtClean="0">
              <a:latin typeface="Arial" panose="020B0604020202020204" pitchFamily="34" charset="0"/>
              <a:cs typeface="Arial" panose="020B0604020202020204" pitchFamily="34" charset="0"/>
            </a:endParaRPr>
          </a:p>
        </p:txBody>
      </p:sp>
      <p:pic>
        <p:nvPicPr>
          <p:cNvPr id="223238" name="Picture 8" descr="C:\Users\Robert\Desktop\100_04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9400"/>
            <a:ext cx="43434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11705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28650" y="6356351"/>
            <a:ext cx="2057400" cy="365125"/>
          </a:xfrm>
        </p:spPr>
        <p:txBody>
          <a:bodyPr rtlCol="0"/>
          <a:lstStyle/>
          <a:p>
            <a:pPr>
              <a:defRPr/>
            </a:pPr>
            <a:fld id="{8AC9A396-3A0D-4EFF-9A66-D8BA5A78DCEB}" type="slidenum">
              <a:rPr lang="en-US">
                <a:solidFill>
                  <a:schemeClr val="tx1">
                    <a:alpha val="65000"/>
                  </a:schemeClr>
                </a:solidFill>
              </a:rPr>
              <a:pPr>
                <a:defRPr/>
              </a:pPr>
              <a:t>32</a:t>
            </a:fld>
            <a:endParaRPr lang="en-US">
              <a:solidFill>
                <a:schemeClr val="tx1">
                  <a:alpha val="65000"/>
                </a:schemeClr>
              </a:solidFill>
            </a:endParaRPr>
          </a:p>
        </p:txBody>
      </p:sp>
      <p:sp>
        <p:nvSpPr>
          <p:cNvPr id="225283" name="TextBox 3"/>
          <p:cNvSpPr txBox="1">
            <a:spLocks noChangeArrowheads="1"/>
          </p:cNvSpPr>
          <p:nvPr/>
        </p:nvSpPr>
        <p:spPr bwMode="auto">
          <a:xfrm>
            <a:off x="6019800" y="3810000"/>
            <a:ext cx="2286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0" eaLnBrk="1" hangingPunct="1">
              <a:lnSpc>
                <a:spcPct val="100000"/>
              </a:lnSpc>
              <a:spcBef>
                <a:spcPct val="0"/>
              </a:spcBef>
              <a:buFontTx/>
              <a:buNone/>
            </a:pPr>
            <a:r>
              <a:rPr lang="en-US" altLang="he-IL" sz="1800" dirty="0">
                <a:latin typeface="Arial" panose="020B0604020202020204" pitchFamily="34" charset="0"/>
              </a:rPr>
              <a:t>The Siloam Tunnel </a:t>
            </a:r>
            <a:r>
              <a:rPr lang="en-US" altLang="he-IL" sz="1800" dirty="0" smtClean="0">
                <a:latin typeface="Arial" panose="020B0604020202020204" pitchFamily="34" charset="0"/>
              </a:rPr>
              <a:t>Inscription </a:t>
            </a:r>
          </a:p>
          <a:p>
            <a:pPr algn="ctr" rtl="0" eaLnBrk="1" hangingPunct="1">
              <a:lnSpc>
                <a:spcPct val="100000"/>
              </a:lnSpc>
              <a:spcBef>
                <a:spcPct val="0"/>
              </a:spcBef>
              <a:buFontTx/>
              <a:buNone/>
            </a:pPr>
            <a:endParaRPr lang="en-US" altLang="he-IL" sz="1800" dirty="0" smtClean="0">
              <a:latin typeface="Arial" panose="020B0604020202020204" pitchFamily="34" charset="0"/>
            </a:endParaRPr>
          </a:p>
          <a:p>
            <a:pPr algn="ctr" rtl="0" eaLnBrk="1" hangingPunct="1">
              <a:lnSpc>
                <a:spcPct val="100000"/>
              </a:lnSpc>
              <a:spcBef>
                <a:spcPct val="0"/>
              </a:spcBef>
              <a:buFontTx/>
              <a:buNone/>
            </a:pPr>
            <a:r>
              <a:rPr lang="en-US" altLang="he-IL" sz="1800" dirty="0" smtClean="0">
                <a:latin typeface="Arial" panose="020B0604020202020204" pitchFamily="34" charset="0"/>
              </a:rPr>
              <a:t>Today in </a:t>
            </a:r>
            <a:r>
              <a:rPr lang="en-US" altLang="he-IL" sz="1800" dirty="0" err="1" smtClean="0">
                <a:latin typeface="Arial" panose="020B0604020202020204" pitchFamily="34" charset="0"/>
              </a:rPr>
              <a:t>Istambul</a:t>
            </a:r>
            <a:r>
              <a:rPr lang="en-US" altLang="he-IL" sz="1800" dirty="0" smtClean="0">
                <a:latin typeface="Arial" panose="020B0604020202020204" pitchFamily="34" charset="0"/>
              </a:rPr>
              <a:t> Museum</a:t>
            </a:r>
            <a:endParaRPr lang="he-IL" altLang="he-IL" sz="1800" dirty="0">
              <a:latin typeface="Arial" panose="020B0604020202020204" pitchFamily="34" charset="0"/>
            </a:endParaRPr>
          </a:p>
        </p:txBody>
      </p:sp>
      <p:pic>
        <p:nvPicPr>
          <p:cNvPr id="225284" name="Picture 8" descr="C:\Users\Robert\Desktop\100_04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9400"/>
            <a:ext cx="43434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4" descr="C:\Users\Robert\Desktop\BAS San Diego 2014\Siloam Dirin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914400"/>
            <a:ext cx="479901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תמונה 1"/>
          <p:cNvPicPr>
            <a:picLocks noChangeAspect="1"/>
          </p:cNvPicPr>
          <p:nvPr/>
        </p:nvPicPr>
        <p:blipFill>
          <a:blip r:embed="rId5"/>
          <a:stretch>
            <a:fillRect/>
          </a:stretch>
        </p:blipFill>
        <p:spPr>
          <a:xfrm>
            <a:off x="3931864" y="3267442"/>
            <a:ext cx="1280271" cy="323116"/>
          </a:xfrm>
          <a:prstGeom prst="rect">
            <a:avLst/>
          </a:prstGeom>
        </p:spPr>
      </p:pic>
    </p:spTree>
    <p:extLst>
      <p:ext uri="{BB962C8B-B14F-4D97-AF65-F5344CB8AC3E}">
        <p14:creationId xmlns:p14="http://schemas.microsoft.com/office/powerpoint/2010/main" val="38427820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413" y="460375"/>
            <a:ext cx="6781800" cy="4340225"/>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The Archaeological 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r>
              <a:rPr lang="en-US" sz="1200" dirty="0"/>
              <a:t>Istanbul Museum</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3FE52877-929D-472A-8D7A-7ACBB3EA2653}" type="slidenum">
              <a:rPr lang="en-US">
                <a:solidFill>
                  <a:schemeClr val="tx1">
                    <a:alpha val="65000"/>
                  </a:schemeClr>
                </a:solidFill>
              </a:rPr>
              <a:pPr>
                <a:defRPr/>
              </a:pPr>
              <a:t>33</a:t>
            </a:fld>
            <a:endParaRPr lang="en-US">
              <a:solidFill>
                <a:schemeClr val="tx1">
                  <a:alpha val="65000"/>
                </a:schemeClr>
              </a:solidFill>
            </a:endParaRPr>
          </a:p>
        </p:txBody>
      </p:sp>
      <p:pic>
        <p:nvPicPr>
          <p:cNvPr id="214020" name="Picture 4" descr="C:\Users\Robert\Desktop\BAS San Diego 2014\Siloam Diri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219200"/>
            <a:ext cx="585628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6" descr="C:\Users\Robert\Desktop\BAS San Diego 2014\Siloam l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4548188"/>
            <a:ext cx="5767388"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73222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544513"/>
            <a:ext cx="2247900" cy="2308225"/>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The Archaeological Evidence</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5334000" y="6627656"/>
            <a:ext cx="876300" cy="247650"/>
          </a:xfrm>
        </p:spPr>
        <p:txBody>
          <a:bodyPr rtlCol="0"/>
          <a:lstStyle/>
          <a:p>
            <a:pPr>
              <a:defRPr/>
            </a:pPr>
            <a:fld id="{4EF9A92E-07AE-42D9-AF9F-868B7B414D2D}" type="slidenum">
              <a:rPr lang="en-US">
                <a:solidFill>
                  <a:schemeClr val="tx1">
                    <a:alpha val="65000"/>
                  </a:schemeClr>
                </a:solidFill>
              </a:rPr>
              <a:pPr>
                <a:defRPr/>
              </a:pPr>
              <a:t>34</a:t>
            </a:fld>
            <a:endParaRPr lang="en-US">
              <a:solidFill>
                <a:schemeClr val="tx1">
                  <a:alpha val="65000"/>
                </a:schemeClr>
              </a:solidFill>
            </a:endParaRPr>
          </a:p>
        </p:txBody>
      </p:sp>
      <p:sp>
        <p:nvSpPr>
          <p:cNvPr id="191492" name="TextBox 3"/>
          <p:cNvSpPr txBox="1">
            <a:spLocks noChangeArrowheads="1"/>
          </p:cNvSpPr>
          <p:nvPr/>
        </p:nvSpPr>
        <p:spPr bwMode="auto">
          <a:xfrm>
            <a:off x="3314700" y="207645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a:latin typeface="Arial" panose="020B0604020202020204" pitchFamily="34" charset="0"/>
              </a:rPr>
              <a:t>The Siloam Tunnel</a:t>
            </a:r>
            <a:endParaRPr lang="he-IL" altLang="he-IL" sz="1800">
              <a:latin typeface="Arial" panose="020B0604020202020204" pitchFamily="34" charset="0"/>
            </a:endParaRPr>
          </a:p>
        </p:txBody>
      </p:sp>
      <p:sp>
        <p:nvSpPr>
          <p:cNvPr id="191493" name="Rectangle 3"/>
          <p:cNvSpPr>
            <a:spLocks noChangeArrowheads="1"/>
          </p:cNvSpPr>
          <p:nvPr/>
        </p:nvSpPr>
        <p:spPr bwMode="auto">
          <a:xfrm>
            <a:off x="1295400" y="3276600"/>
            <a:ext cx="5867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 typeface="Arial" panose="020B0604020202020204" pitchFamily="34" charset="0"/>
              <a:buNone/>
            </a:pPr>
            <a:r>
              <a:rPr lang="en-US" altLang="he-IL" sz="1800" b="1">
                <a:latin typeface="Arial" panose="020B0604020202020204" pitchFamily="34" charset="0"/>
              </a:rPr>
              <a:t>2 Kings 20:20</a:t>
            </a: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And the rest of the acts of Hezekiah and all his might, </a:t>
            </a:r>
            <a:r>
              <a:rPr lang="en-US" altLang="he-IL" sz="1800">
                <a:solidFill>
                  <a:srgbClr val="FF0000"/>
                </a:solidFill>
                <a:latin typeface="Arial" panose="020B0604020202020204" pitchFamily="34" charset="0"/>
              </a:rPr>
              <a:t>and how he made the pool, and the aqueduct, and brought water into the city</a:t>
            </a:r>
            <a:r>
              <a:rPr lang="en-US" altLang="he-IL" sz="1800">
                <a:latin typeface="Arial" panose="020B0604020202020204" pitchFamily="34" charset="0"/>
              </a:rPr>
              <a:t>, are they not written in the book of the chronicles of the kings of Judah?  </a:t>
            </a:r>
          </a:p>
          <a:p>
            <a:pPr algn="l" rtl="0" eaLnBrk="1" hangingPunct="1">
              <a:lnSpc>
                <a:spcPct val="100000"/>
              </a:lnSpc>
              <a:spcBef>
                <a:spcPct val="0"/>
              </a:spcBef>
              <a:buFontTx/>
              <a:buNone/>
            </a:pPr>
            <a:endParaRPr lang="en-US" altLang="he-IL" sz="1800">
              <a:latin typeface="Arial" panose="020B0604020202020204" pitchFamily="34" charset="0"/>
            </a:endParaRPr>
          </a:p>
        </p:txBody>
      </p:sp>
    </p:spTree>
    <p:extLst>
      <p:ext uri="{BB962C8B-B14F-4D97-AF65-F5344CB8AC3E}">
        <p14:creationId xmlns:p14="http://schemas.microsoft.com/office/powerpoint/2010/main" val="31498433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
          <p:cNvSpPr>
            <a:spLocks noChangeArrowheads="1"/>
          </p:cNvSpPr>
          <p:nvPr/>
        </p:nvSpPr>
        <p:spPr bwMode="auto">
          <a:xfrm>
            <a:off x="1297265" y="2423813"/>
            <a:ext cx="6781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2000" dirty="0">
                <a:latin typeface="Times New Roman" panose="02020603050405020304" pitchFamily="18" charset="0"/>
                <a:cs typeface="Times New Roman" panose="02020603050405020304" pitchFamily="18" charset="0"/>
              </a:rPr>
              <a:t>1. The tunnel. And this is the account of the tunneling. When . . .</a:t>
            </a:r>
          </a:p>
          <a:p>
            <a:pPr algn="l" rtl="0" eaLnBrk="1" hangingPunct="1">
              <a:lnSpc>
                <a:spcPct val="100000"/>
              </a:lnSpc>
              <a:spcBef>
                <a:spcPct val="0"/>
              </a:spcBef>
              <a:buFontTx/>
              <a:buNone/>
            </a:pPr>
            <a:endParaRPr lang="en-US" altLang="he-IL" sz="2000" dirty="0" smtClean="0">
              <a:latin typeface="Times New Roman" panose="02020603050405020304" pitchFamily="18" charset="0"/>
              <a:cs typeface="Times New Roman" panose="02020603050405020304" pitchFamily="18" charset="0"/>
            </a:endParaRPr>
          </a:p>
          <a:p>
            <a:pPr algn="l" rtl="0" eaLnBrk="1" hangingPunct="1">
              <a:lnSpc>
                <a:spcPct val="100000"/>
              </a:lnSpc>
              <a:spcBef>
                <a:spcPct val="0"/>
              </a:spcBef>
              <a:buFontTx/>
              <a:buNone/>
            </a:pPr>
            <a:r>
              <a:rPr lang="en-US" altLang="he-IL" sz="2000" dirty="0" smtClean="0">
                <a:latin typeface="Times New Roman" panose="02020603050405020304" pitchFamily="18" charset="0"/>
                <a:cs typeface="Times New Roman" panose="02020603050405020304" pitchFamily="18" charset="0"/>
              </a:rPr>
              <a:t>2</a:t>
            </a:r>
            <a:r>
              <a:rPr lang="en-US" altLang="he-IL" sz="2000" dirty="0">
                <a:latin typeface="Times New Roman" panose="02020603050405020304" pitchFamily="18" charset="0"/>
                <a:cs typeface="Times New Roman" panose="02020603050405020304" pitchFamily="18" charset="0"/>
              </a:rPr>
              <a:t>. the pickaxes one against the other. And when there were only three cubits more to cut (through, the men were) heard</a:t>
            </a:r>
          </a:p>
          <a:p>
            <a:pPr algn="l" rtl="0" eaLnBrk="1" hangingPunct="1">
              <a:lnSpc>
                <a:spcPct val="100000"/>
              </a:lnSpc>
              <a:spcBef>
                <a:spcPct val="0"/>
              </a:spcBef>
              <a:buFontTx/>
              <a:buNone/>
            </a:pPr>
            <a:endParaRPr lang="en-US" altLang="he-IL" sz="2000" dirty="0" smtClean="0">
              <a:latin typeface="Times New Roman" panose="02020603050405020304" pitchFamily="18" charset="0"/>
              <a:cs typeface="Times New Roman" panose="02020603050405020304" pitchFamily="18" charset="0"/>
            </a:endParaRPr>
          </a:p>
          <a:p>
            <a:pPr algn="l" rtl="0" eaLnBrk="1" hangingPunct="1">
              <a:lnSpc>
                <a:spcPct val="100000"/>
              </a:lnSpc>
              <a:spcBef>
                <a:spcPct val="0"/>
              </a:spcBef>
              <a:buFontTx/>
              <a:buNone/>
            </a:pPr>
            <a:r>
              <a:rPr lang="en-US" altLang="he-IL" sz="2000" dirty="0" smtClean="0">
                <a:latin typeface="Times New Roman" panose="02020603050405020304" pitchFamily="18" charset="0"/>
                <a:cs typeface="Times New Roman" panose="02020603050405020304" pitchFamily="18" charset="0"/>
              </a:rPr>
              <a:t>3</a:t>
            </a:r>
            <a:r>
              <a:rPr lang="en-US" altLang="he-IL" sz="2000" dirty="0">
                <a:latin typeface="Times New Roman" panose="02020603050405020304" pitchFamily="18" charset="0"/>
                <a:cs typeface="Times New Roman" panose="02020603050405020304" pitchFamily="18" charset="0"/>
              </a:rPr>
              <a:t>. calling from one side to the other; [for] there was a crack in the rock, on the right and on the left side, and on the day of the</a:t>
            </a:r>
          </a:p>
          <a:p>
            <a:pPr algn="l" rtl="0" eaLnBrk="1" hangingPunct="1">
              <a:lnSpc>
                <a:spcPct val="100000"/>
              </a:lnSpc>
              <a:spcBef>
                <a:spcPct val="0"/>
              </a:spcBef>
              <a:buFontTx/>
              <a:buNone/>
            </a:pPr>
            <a:endParaRPr lang="en-US" altLang="he-IL" sz="2000" dirty="0" smtClean="0">
              <a:latin typeface="Times New Roman" panose="02020603050405020304" pitchFamily="18" charset="0"/>
              <a:cs typeface="Times New Roman" panose="02020603050405020304" pitchFamily="18" charset="0"/>
            </a:endParaRPr>
          </a:p>
          <a:p>
            <a:pPr algn="l" rtl="0" eaLnBrk="1" hangingPunct="1">
              <a:lnSpc>
                <a:spcPct val="100000"/>
              </a:lnSpc>
              <a:spcBef>
                <a:spcPct val="0"/>
              </a:spcBef>
              <a:buFontTx/>
              <a:buNone/>
            </a:pPr>
            <a:r>
              <a:rPr lang="en-US" altLang="he-IL" sz="2000" dirty="0" smtClean="0">
                <a:latin typeface="Times New Roman" panose="02020603050405020304" pitchFamily="18" charset="0"/>
                <a:cs typeface="Times New Roman" panose="02020603050405020304" pitchFamily="18" charset="0"/>
              </a:rPr>
              <a:t>4</a:t>
            </a:r>
            <a:r>
              <a:rPr lang="en-US" altLang="he-IL" sz="2000" dirty="0">
                <a:latin typeface="Times New Roman" panose="02020603050405020304" pitchFamily="18" charset="0"/>
                <a:cs typeface="Times New Roman" panose="02020603050405020304" pitchFamily="18" charset="0"/>
              </a:rPr>
              <a:t>. piercing the workmen struck each to meet the other, pickax against pickax. And there flowed</a:t>
            </a:r>
          </a:p>
          <a:p>
            <a:pPr algn="l" rtl="0" eaLnBrk="1" hangingPunct="1">
              <a:lnSpc>
                <a:spcPct val="100000"/>
              </a:lnSpc>
              <a:spcBef>
                <a:spcPct val="0"/>
              </a:spcBef>
              <a:buFontTx/>
              <a:buNone/>
            </a:pPr>
            <a:endParaRPr lang="en-US" altLang="he-IL" sz="2000" dirty="0" smtClean="0">
              <a:latin typeface="Times New Roman" panose="02020603050405020304" pitchFamily="18" charset="0"/>
              <a:cs typeface="Times New Roman" panose="02020603050405020304" pitchFamily="18" charset="0"/>
            </a:endParaRPr>
          </a:p>
          <a:p>
            <a:pPr algn="l" rtl="0" eaLnBrk="1" hangingPunct="1">
              <a:lnSpc>
                <a:spcPct val="100000"/>
              </a:lnSpc>
              <a:spcBef>
                <a:spcPct val="0"/>
              </a:spcBef>
              <a:buFontTx/>
              <a:buNone/>
            </a:pPr>
            <a:r>
              <a:rPr lang="en-US" altLang="he-IL" sz="2000" dirty="0" smtClean="0">
                <a:latin typeface="Times New Roman" panose="02020603050405020304" pitchFamily="18" charset="0"/>
                <a:cs typeface="Times New Roman" panose="02020603050405020304" pitchFamily="18" charset="0"/>
              </a:rPr>
              <a:t>5</a:t>
            </a:r>
            <a:r>
              <a:rPr lang="en-US" altLang="he-IL" sz="2000" dirty="0">
                <a:latin typeface="Times New Roman" panose="02020603050405020304" pitchFamily="18" charset="0"/>
                <a:cs typeface="Times New Roman" panose="02020603050405020304" pitchFamily="18" charset="0"/>
              </a:rPr>
              <a:t>. the waters from the spring to the pool 1,200 cubits. And 100</a:t>
            </a:r>
          </a:p>
          <a:p>
            <a:pPr algn="l" rtl="0" eaLnBrk="1" hangingPunct="1">
              <a:lnSpc>
                <a:spcPct val="100000"/>
              </a:lnSpc>
              <a:spcBef>
                <a:spcPct val="0"/>
              </a:spcBef>
              <a:buFontTx/>
              <a:buNone/>
            </a:pPr>
            <a:endParaRPr lang="en-US" altLang="he-IL" sz="2000" dirty="0" smtClean="0">
              <a:latin typeface="Times New Roman" panose="02020603050405020304" pitchFamily="18" charset="0"/>
              <a:cs typeface="Times New Roman" panose="02020603050405020304" pitchFamily="18" charset="0"/>
            </a:endParaRPr>
          </a:p>
          <a:p>
            <a:pPr algn="l" rtl="0" eaLnBrk="1" hangingPunct="1">
              <a:lnSpc>
                <a:spcPct val="100000"/>
              </a:lnSpc>
              <a:spcBef>
                <a:spcPct val="0"/>
              </a:spcBef>
              <a:buFontTx/>
              <a:buNone/>
            </a:pPr>
            <a:r>
              <a:rPr lang="en-US" altLang="he-IL" sz="2000" dirty="0" smtClean="0">
                <a:latin typeface="Times New Roman" panose="02020603050405020304" pitchFamily="18" charset="0"/>
                <a:cs typeface="Times New Roman" panose="02020603050405020304" pitchFamily="18" charset="0"/>
              </a:rPr>
              <a:t>6</a:t>
            </a:r>
            <a:r>
              <a:rPr lang="en-US" altLang="he-IL" sz="2000" dirty="0">
                <a:latin typeface="Times New Roman" panose="02020603050405020304" pitchFamily="18" charset="0"/>
                <a:cs typeface="Times New Roman" panose="02020603050405020304" pitchFamily="18" charset="0"/>
              </a:rPr>
              <a:t>. cubits was the height over the head of the workmen.</a:t>
            </a:r>
            <a:endParaRPr lang="en-US" altLang="he-IL" sz="2000" i="1" dirty="0">
              <a:solidFill>
                <a:schemeClr val="tx2"/>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159B74C7-E1C5-4968-87DF-431B07DEFA4D}" type="slidenum">
              <a:rPr lang="en-US">
                <a:solidFill>
                  <a:schemeClr val="tx1">
                    <a:alpha val="65000"/>
                  </a:schemeClr>
                </a:solidFill>
              </a:rPr>
              <a:pPr>
                <a:defRPr/>
              </a:pPr>
              <a:t>35</a:t>
            </a:fld>
            <a:endParaRPr lang="en-US">
              <a:solidFill>
                <a:schemeClr val="tx1">
                  <a:alpha val="65000"/>
                </a:schemeClr>
              </a:solidFill>
            </a:endParaRPr>
          </a:p>
        </p:txBody>
      </p:sp>
      <p:pic>
        <p:nvPicPr>
          <p:cNvPr id="215044" name="Picture 6" descr="C:\Users\Robert\Desktop\BAS San Diego 2014\Siloam lin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438341"/>
            <a:ext cx="5413931" cy="188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2944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1149350" y="228600"/>
            <a:ext cx="6781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ts val="1200"/>
              </a:spcBef>
              <a:buClr>
                <a:srgbClr val="838995"/>
              </a:buClr>
              <a:buFont typeface="Arial" pitchFamily="34" charset="0"/>
              <a:defRPr>
                <a:solidFill>
                  <a:schemeClr val="tx1"/>
                </a:solidFill>
                <a:latin typeface="Corbel" pitchFamily="34" charset="0"/>
                <a:cs typeface="Tahoma" pitchFamily="34" charset="0"/>
              </a:defRPr>
            </a:lvl1pPr>
            <a:lvl2pPr marL="742950" indent="-285750" algn="r" rtl="1" eaLnBrk="0" hangingPunct="0">
              <a:spcBef>
                <a:spcPts val="600"/>
              </a:spcBef>
              <a:buClr>
                <a:schemeClr val="accent1"/>
              </a:buClr>
              <a:buFont typeface="Arial" pitchFamily="34" charset="0"/>
              <a:buChar char="•"/>
              <a:defRPr sz="1600">
                <a:solidFill>
                  <a:schemeClr val="tx1"/>
                </a:solidFill>
                <a:latin typeface="Corbel" pitchFamily="34" charset="0"/>
                <a:cs typeface="Tahoma" pitchFamily="34" charset="0"/>
              </a:defRPr>
            </a:lvl2pPr>
            <a:lvl3pPr marL="1143000" indent="-228600" algn="r" rtl="1" eaLnBrk="0" hangingPunct="0">
              <a:spcBef>
                <a:spcPts val="600"/>
              </a:spcBef>
              <a:buClr>
                <a:schemeClr val="accent1"/>
              </a:buClr>
              <a:buFont typeface="Arial" pitchFamily="34" charset="0"/>
              <a:buChar char="•"/>
              <a:defRPr sz="1600">
                <a:solidFill>
                  <a:schemeClr val="tx1"/>
                </a:solidFill>
                <a:latin typeface="Corbel" pitchFamily="34" charset="0"/>
                <a:cs typeface="Tahoma" pitchFamily="34" charset="0"/>
              </a:defRPr>
            </a:lvl3pPr>
            <a:lvl4pPr marL="1600200" indent="-228600" algn="r" rtl="1" eaLnBrk="0" hangingPunct="0">
              <a:spcBef>
                <a:spcPts val="600"/>
              </a:spcBef>
              <a:buClr>
                <a:schemeClr val="accent1"/>
              </a:buClr>
              <a:buFont typeface="Arial" pitchFamily="34" charset="0"/>
              <a:buChar char="•"/>
              <a:defRPr sz="1600">
                <a:solidFill>
                  <a:schemeClr val="tx1"/>
                </a:solidFill>
                <a:latin typeface="Corbel" pitchFamily="34" charset="0"/>
                <a:cs typeface="Tahoma" pitchFamily="34" charset="0"/>
              </a:defRPr>
            </a:lvl4pPr>
            <a:lvl5pPr marL="2057400" indent="-228600" algn="r" rtl="1" eaLnBrk="0" hangingPunct="0">
              <a:spcBef>
                <a:spcPts val="600"/>
              </a:spcBef>
              <a:buClr>
                <a:schemeClr val="accent1"/>
              </a:buClr>
              <a:buFont typeface="Arial" pitchFamily="34" charset="0"/>
              <a:buChar char="•"/>
              <a:defRPr sz="1600">
                <a:solidFill>
                  <a:schemeClr val="tx1"/>
                </a:solidFill>
                <a:latin typeface="Corbel" pitchFamily="34" charset="0"/>
                <a:cs typeface="Tahoma" pitchFamily="34" charset="0"/>
              </a:defRPr>
            </a:lvl5pPr>
            <a:lvl6pPr marL="2514600" indent="-228600" eaLnBrk="0" fontAlgn="base" hangingPunct="0">
              <a:spcBef>
                <a:spcPts val="600"/>
              </a:spcBef>
              <a:spcAft>
                <a:spcPct val="0"/>
              </a:spcAft>
              <a:buClr>
                <a:schemeClr val="accent1"/>
              </a:buClr>
              <a:buFont typeface="Arial" pitchFamily="34" charset="0"/>
              <a:buChar char="•"/>
              <a:defRPr sz="1600">
                <a:solidFill>
                  <a:schemeClr val="tx1"/>
                </a:solidFill>
                <a:latin typeface="Corbel" pitchFamily="34" charset="0"/>
                <a:cs typeface="Tahoma" pitchFamily="34" charset="0"/>
              </a:defRPr>
            </a:lvl6pPr>
            <a:lvl7pPr marL="2971800" indent="-228600" eaLnBrk="0" fontAlgn="base" hangingPunct="0">
              <a:spcBef>
                <a:spcPts val="600"/>
              </a:spcBef>
              <a:spcAft>
                <a:spcPct val="0"/>
              </a:spcAft>
              <a:buClr>
                <a:schemeClr val="accent1"/>
              </a:buClr>
              <a:buFont typeface="Arial" pitchFamily="34" charset="0"/>
              <a:buChar char="•"/>
              <a:defRPr sz="1600">
                <a:solidFill>
                  <a:schemeClr val="tx1"/>
                </a:solidFill>
                <a:latin typeface="Corbel" pitchFamily="34" charset="0"/>
                <a:cs typeface="Tahoma" pitchFamily="34" charset="0"/>
              </a:defRPr>
            </a:lvl7pPr>
            <a:lvl8pPr marL="3429000" indent="-228600" eaLnBrk="0" fontAlgn="base" hangingPunct="0">
              <a:spcBef>
                <a:spcPts val="600"/>
              </a:spcBef>
              <a:spcAft>
                <a:spcPct val="0"/>
              </a:spcAft>
              <a:buClr>
                <a:schemeClr val="accent1"/>
              </a:buClr>
              <a:buFont typeface="Arial" pitchFamily="34" charset="0"/>
              <a:buChar char="•"/>
              <a:defRPr sz="1600">
                <a:solidFill>
                  <a:schemeClr val="tx1"/>
                </a:solidFill>
                <a:latin typeface="Corbel" pitchFamily="34" charset="0"/>
                <a:cs typeface="Tahoma" pitchFamily="34" charset="0"/>
              </a:defRPr>
            </a:lvl8pPr>
            <a:lvl9pPr marL="3886200" indent="-228600" eaLnBrk="0" fontAlgn="base" hangingPunct="0">
              <a:spcBef>
                <a:spcPts val="600"/>
              </a:spcBef>
              <a:spcAft>
                <a:spcPct val="0"/>
              </a:spcAft>
              <a:buClr>
                <a:schemeClr val="accent1"/>
              </a:buClr>
              <a:buFont typeface="Arial" pitchFamily="34" charset="0"/>
              <a:buChar char="•"/>
              <a:defRPr sz="1600">
                <a:solidFill>
                  <a:schemeClr val="tx1"/>
                </a:solidFill>
                <a:latin typeface="Corbel" pitchFamily="34" charset="0"/>
                <a:cs typeface="Tahoma" pitchFamily="34" charset="0"/>
              </a:defRPr>
            </a:lvl9pPr>
          </a:lstStyle>
          <a:p>
            <a:pPr algn="l" rtl="0" eaLnBrk="1" hangingPunct="1">
              <a:spcBef>
                <a:spcPct val="0"/>
              </a:spcBef>
              <a:buClrTx/>
              <a:buFontTx/>
              <a:buNone/>
              <a:defRPr/>
            </a:pPr>
            <a:r>
              <a:rPr lang="en-US" altLang="he-IL" sz="2000" dirty="0" smtClean="0">
                <a:latin typeface="Times New Roman" pitchFamily="18" charset="0"/>
                <a:cs typeface="Times New Roman" pitchFamily="18" charset="0"/>
              </a:rPr>
              <a:t>1. The tunnel. And this is the account of the tunneling. When . . .</a:t>
            </a:r>
          </a:p>
          <a:p>
            <a:pPr algn="l" rtl="0" eaLnBrk="1" hangingPunct="1">
              <a:spcBef>
                <a:spcPct val="0"/>
              </a:spcBef>
              <a:buClrTx/>
              <a:buFontTx/>
              <a:buNone/>
              <a:defRPr/>
            </a:pPr>
            <a:r>
              <a:rPr lang="en-US" altLang="he-IL" sz="2000" dirty="0" smtClean="0">
                <a:latin typeface="Times New Roman" pitchFamily="18" charset="0"/>
                <a:cs typeface="Times New Roman" pitchFamily="18" charset="0"/>
              </a:rPr>
              <a:t>2. the pickaxes one against the other. And when there were only three cubits more to cut (through, the men were) heard</a:t>
            </a:r>
          </a:p>
          <a:p>
            <a:pPr algn="l" rtl="0" eaLnBrk="1" hangingPunct="1">
              <a:spcBef>
                <a:spcPct val="0"/>
              </a:spcBef>
              <a:buClrTx/>
              <a:buFontTx/>
              <a:buNone/>
              <a:defRPr/>
            </a:pPr>
            <a:r>
              <a:rPr lang="en-US" altLang="he-IL" sz="2000" dirty="0" smtClean="0">
                <a:latin typeface="Times New Roman" pitchFamily="18" charset="0"/>
                <a:cs typeface="Times New Roman" pitchFamily="18" charset="0"/>
              </a:rPr>
              <a:t>3. calling from one side to the other; [for] </a:t>
            </a:r>
            <a:r>
              <a:rPr lang="en-US" altLang="he-IL" sz="2000" dirty="0" smtClean="0">
                <a:solidFill>
                  <a:srgbClr val="00B050"/>
                </a:solidFill>
                <a:latin typeface="Times New Roman" pitchFamily="18" charset="0"/>
                <a:cs typeface="Times New Roman" pitchFamily="18" charset="0"/>
              </a:rPr>
              <a:t>there was a crack in the rock</a:t>
            </a:r>
            <a:r>
              <a:rPr lang="en-US" altLang="he-IL" sz="2000" dirty="0" smtClean="0">
                <a:latin typeface="Times New Roman" pitchFamily="18" charset="0"/>
                <a:cs typeface="Times New Roman" pitchFamily="18" charset="0"/>
              </a:rPr>
              <a:t>, on the right and on the left side, and on the day of the</a:t>
            </a:r>
          </a:p>
          <a:p>
            <a:pPr algn="l" rtl="0" eaLnBrk="1" hangingPunct="1">
              <a:spcBef>
                <a:spcPct val="0"/>
              </a:spcBef>
              <a:buClrTx/>
              <a:buFontTx/>
              <a:buNone/>
              <a:defRPr/>
            </a:pPr>
            <a:r>
              <a:rPr lang="en-US" altLang="he-IL" sz="2000" dirty="0" smtClean="0">
                <a:latin typeface="Times New Roman" pitchFamily="18" charset="0"/>
                <a:cs typeface="Times New Roman" pitchFamily="18" charset="0"/>
              </a:rPr>
              <a:t>4. piercing the workmen struck each to meet the other, pickax against pickax. </a:t>
            </a:r>
            <a:r>
              <a:rPr lang="en-US" altLang="he-IL" sz="2000" dirty="0" smtClean="0">
                <a:solidFill>
                  <a:srgbClr val="FF0000"/>
                </a:solidFill>
                <a:latin typeface="Times New Roman" pitchFamily="18" charset="0"/>
                <a:cs typeface="Times New Roman" pitchFamily="18" charset="0"/>
              </a:rPr>
              <a:t>And there flowed</a:t>
            </a:r>
          </a:p>
          <a:p>
            <a:pPr algn="l" rtl="0" eaLnBrk="1" hangingPunct="1">
              <a:spcBef>
                <a:spcPct val="0"/>
              </a:spcBef>
              <a:buClrTx/>
              <a:buFontTx/>
              <a:buNone/>
              <a:defRPr/>
            </a:pPr>
            <a:r>
              <a:rPr lang="en-US" altLang="he-IL" sz="2000" dirty="0" smtClean="0">
                <a:solidFill>
                  <a:srgbClr val="FF0000"/>
                </a:solidFill>
                <a:latin typeface="Times New Roman" pitchFamily="18" charset="0"/>
                <a:cs typeface="Times New Roman" pitchFamily="18" charset="0"/>
              </a:rPr>
              <a:t>5. the waters from the spring to the pool </a:t>
            </a:r>
            <a:r>
              <a:rPr lang="en-US" altLang="he-IL" sz="2000" dirty="0" smtClean="0">
                <a:solidFill>
                  <a:srgbClr val="0070C0"/>
                </a:solidFill>
                <a:latin typeface="Times New Roman" pitchFamily="18" charset="0"/>
                <a:cs typeface="Times New Roman" pitchFamily="18" charset="0"/>
              </a:rPr>
              <a:t>1,200 cubits. </a:t>
            </a:r>
            <a:r>
              <a:rPr lang="en-US" altLang="he-IL" sz="2000" dirty="0" smtClean="0">
                <a:solidFill>
                  <a:srgbClr val="FF0000"/>
                </a:solidFill>
                <a:latin typeface="Times New Roman" pitchFamily="18" charset="0"/>
                <a:cs typeface="Times New Roman" pitchFamily="18" charset="0"/>
              </a:rPr>
              <a:t>And 100</a:t>
            </a:r>
          </a:p>
          <a:p>
            <a:pPr algn="l" rtl="0" eaLnBrk="1" hangingPunct="1">
              <a:spcBef>
                <a:spcPct val="0"/>
              </a:spcBef>
              <a:buClrTx/>
              <a:buFontTx/>
              <a:buNone/>
              <a:defRPr/>
            </a:pPr>
            <a:r>
              <a:rPr lang="en-US" altLang="he-IL" sz="2000" dirty="0" smtClean="0">
                <a:solidFill>
                  <a:srgbClr val="FF0000"/>
                </a:solidFill>
                <a:latin typeface="Times New Roman" pitchFamily="18" charset="0"/>
                <a:cs typeface="Times New Roman" pitchFamily="18" charset="0"/>
              </a:rPr>
              <a:t>6. cubits was the height over the head of the workmen </a:t>
            </a:r>
            <a:r>
              <a:rPr lang="en-US" altLang="he-IL" sz="2000" dirty="0" smtClean="0">
                <a:latin typeface="Times New Roman" pitchFamily="18" charset="0"/>
                <a:cs typeface="Times New Roman" pitchFamily="18" charset="0"/>
              </a:rPr>
              <a:t>(cubit = 40 cm)</a:t>
            </a:r>
          </a:p>
          <a:p>
            <a:pPr algn="l" rtl="0" eaLnBrk="1" hangingPunct="1">
              <a:spcBef>
                <a:spcPct val="0"/>
              </a:spcBef>
              <a:buClrTx/>
              <a:buFontTx/>
              <a:buNone/>
              <a:defRPr/>
            </a:pPr>
            <a:endParaRPr lang="en-US" altLang="he-IL" sz="2000" i="1" dirty="0" smtClean="0">
              <a:latin typeface="Times New Roman" pitchFamily="18" charset="0"/>
              <a:cs typeface="Times New Roman" pitchFamily="18" charset="0"/>
            </a:endParaRPr>
          </a:p>
          <a:p>
            <a:pPr algn="l" rtl="0" eaLnBrk="1" hangingPunct="1">
              <a:spcBef>
                <a:spcPct val="0"/>
              </a:spcBef>
              <a:buClrTx/>
              <a:buFontTx/>
              <a:buNone/>
              <a:defRPr/>
            </a:pPr>
            <a:r>
              <a:rPr lang="en-US" altLang="he-IL" sz="2000" i="1" dirty="0" smtClean="0">
                <a:latin typeface="Times New Roman" pitchFamily="18" charset="0"/>
                <a:cs typeface="Times New Roman" pitchFamily="18" charset="0"/>
              </a:rPr>
              <a:t>	THE INFORMATION PROVIDED</a:t>
            </a:r>
          </a:p>
          <a:p>
            <a:pPr marL="457200" indent="-457200" algn="l" rtl="0" eaLnBrk="1" hangingPunct="1">
              <a:spcBef>
                <a:spcPct val="0"/>
              </a:spcBef>
              <a:buClrTx/>
              <a:buFontTx/>
              <a:buAutoNum type="arabicParenR"/>
              <a:defRPr/>
            </a:pPr>
            <a:r>
              <a:rPr lang="en-US" altLang="he-IL" sz="2000" i="1" dirty="0" smtClean="0">
                <a:latin typeface="Times New Roman" pitchFamily="18" charset="0"/>
                <a:cs typeface="Times New Roman" pitchFamily="18" charset="0"/>
              </a:rPr>
              <a:t>The  length of the tunnel 1,200 cubits (480 meters)</a:t>
            </a:r>
          </a:p>
          <a:p>
            <a:pPr marL="457200" indent="-457200" algn="l" rtl="0" eaLnBrk="1" hangingPunct="1">
              <a:spcBef>
                <a:spcPct val="0"/>
              </a:spcBef>
              <a:buClrTx/>
              <a:buFontTx/>
              <a:buAutoNum type="arabicParenR"/>
              <a:defRPr/>
            </a:pPr>
            <a:r>
              <a:rPr lang="en-US" altLang="he-IL" sz="2000" i="1" dirty="0" smtClean="0">
                <a:latin typeface="Times New Roman" pitchFamily="18" charset="0"/>
                <a:cs typeface="Times New Roman" pitchFamily="18" charset="0"/>
              </a:rPr>
              <a:t>The depth 100 cubits (40 meters)</a:t>
            </a:r>
          </a:p>
          <a:p>
            <a:pPr marL="457200" indent="-457200" algn="l" rtl="0" eaLnBrk="1" hangingPunct="1">
              <a:spcBef>
                <a:spcPct val="0"/>
              </a:spcBef>
              <a:buClrTx/>
              <a:buFontTx/>
              <a:buAutoNum type="arabicParenR"/>
              <a:defRPr/>
            </a:pPr>
            <a:r>
              <a:rPr lang="en-US" altLang="he-IL" sz="2000" i="1" dirty="0" smtClean="0">
                <a:latin typeface="Times New Roman" pitchFamily="18" charset="0"/>
                <a:cs typeface="Times New Roman" pitchFamily="18" charset="0"/>
              </a:rPr>
              <a:t>The pathway of the tunnel - along a crack in the rock</a:t>
            </a:r>
          </a:p>
          <a:p>
            <a:pPr marL="457200" indent="-457200" algn="l" rtl="0" eaLnBrk="1" hangingPunct="1">
              <a:spcBef>
                <a:spcPct val="0"/>
              </a:spcBef>
              <a:buClrTx/>
              <a:buFontTx/>
              <a:buAutoNum type="arabicParenR"/>
              <a:defRPr/>
            </a:pPr>
            <a:r>
              <a:rPr lang="en-US" altLang="he-IL" sz="2000" i="1" dirty="0" smtClean="0">
                <a:latin typeface="Times New Roman" pitchFamily="18" charset="0"/>
                <a:cs typeface="Times New Roman" pitchFamily="18" charset="0"/>
              </a:rPr>
              <a:t>The purpose of the tunnel - to lead the waters of the spring to a pool (inside the town)</a:t>
            </a:r>
          </a:p>
          <a:p>
            <a:pPr algn="l" rtl="0" eaLnBrk="1" hangingPunct="1">
              <a:spcBef>
                <a:spcPct val="0"/>
              </a:spcBef>
              <a:buClrTx/>
              <a:buFontTx/>
              <a:buNone/>
              <a:defRPr/>
            </a:pPr>
            <a:endParaRPr lang="en-US" altLang="he-IL" sz="2000" i="1" dirty="0" smtClean="0">
              <a:latin typeface="Times New Roman" pitchFamily="18" charset="0"/>
              <a:cs typeface="Times New Roman" pitchFamily="18" charset="0"/>
            </a:endParaRPr>
          </a:p>
          <a:p>
            <a:pPr algn="l" rtl="0" eaLnBrk="1" hangingPunct="1">
              <a:spcBef>
                <a:spcPct val="0"/>
              </a:spcBef>
              <a:buClrTx/>
              <a:buFontTx/>
              <a:buNone/>
              <a:defRPr/>
            </a:pPr>
            <a:r>
              <a:rPr lang="en-US" altLang="he-IL" sz="2000" i="1" dirty="0" smtClean="0">
                <a:latin typeface="Times New Roman" pitchFamily="18" charset="0"/>
                <a:cs typeface="Times New Roman" pitchFamily="18" charset="0"/>
              </a:rPr>
              <a:t>YET, THE MOST IMPORTANT INFORMATION IS MISSING</a:t>
            </a:r>
          </a:p>
          <a:p>
            <a:pPr algn="l" rtl="0" eaLnBrk="1" hangingPunct="1">
              <a:spcBef>
                <a:spcPct val="0"/>
              </a:spcBef>
              <a:buClrTx/>
              <a:defRPr/>
            </a:pPr>
            <a:endParaRPr lang="en-US" altLang="he-IL" sz="2000" i="1" dirty="0" smtClean="0">
              <a:latin typeface="Times New Roman" pitchFamily="18" charset="0"/>
              <a:cs typeface="Times New Roman" pitchFamily="18" charset="0"/>
            </a:endParaRPr>
          </a:p>
          <a:p>
            <a:pPr marL="457200" indent="-457200" algn="l" rtl="0" eaLnBrk="1" hangingPunct="1">
              <a:spcBef>
                <a:spcPct val="0"/>
              </a:spcBef>
              <a:buClrTx/>
              <a:buFontTx/>
              <a:buAutoNum type="arabicParenR"/>
              <a:defRPr/>
            </a:pPr>
            <a:endParaRPr lang="en-US" altLang="he-IL" sz="2000" i="1" dirty="0" smtClean="0">
              <a:solidFill>
                <a:schemeClr val="tx2"/>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7B065830-4B10-47AD-BF48-0069D61793D9}" type="slidenum">
              <a:rPr lang="en-US">
                <a:solidFill>
                  <a:schemeClr val="tx1">
                    <a:alpha val="65000"/>
                  </a:schemeClr>
                </a:solidFill>
              </a:rPr>
              <a:pPr>
                <a:defRPr/>
              </a:pPr>
              <a:t>36</a:t>
            </a:fld>
            <a:endParaRPr lang="en-US">
              <a:solidFill>
                <a:schemeClr val="tx1">
                  <a:alpha val="65000"/>
                </a:schemeClr>
              </a:solidFill>
            </a:endParaRPr>
          </a:p>
        </p:txBody>
      </p:sp>
    </p:spTree>
    <p:extLst>
      <p:ext uri="{BB962C8B-B14F-4D97-AF65-F5344CB8AC3E}">
        <p14:creationId xmlns:p14="http://schemas.microsoft.com/office/powerpoint/2010/main" val="1185967506"/>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AutoShape 6" descr="The Zeitah Excavations"/>
          <p:cNvSpPr>
            <a:spLocks noChangeAspect="1" noChangeArrowheads="1"/>
          </p:cNvSpPr>
          <p:nvPr/>
        </p:nvSpPr>
        <p:spPr bwMode="auto">
          <a:xfrm>
            <a:off x="8562975" y="-922338"/>
            <a:ext cx="2371725" cy="19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e-IL" altLang="he-IL" sz="1200">
              <a:solidFill>
                <a:srgbClr val="000000"/>
              </a:solidFill>
              <a:latin typeface="Times New Roman" panose="02020603050405020304" pitchFamily="18" charset="0"/>
              <a:cs typeface="Times New Roman" panose="02020603050405020304" pitchFamily="18" charset="0"/>
            </a:endParaRPr>
          </a:p>
        </p:txBody>
      </p:sp>
      <p:sp>
        <p:nvSpPr>
          <p:cNvPr id="218115" name="AutoShape 8" descr="Tel Zayit - Alchetron, The Free Social Encyclopedia"/>
          <p:cNvSpPr>
            <a:spLocks noChangeAspect="1" noChangeArrowheads="1"/>
          </p:cNvSpPr>
          <p:nvPr/>
        </p:nvSpPr>
        <p:spPr bwMode="auto">
          <a:xfrm>
            <a:off x="8562975" y="-922338"/>
            <a:ext cx="2381250" cy="19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e-IL" altLang="he-IL" sz="1200">
              <a:solidFill>
                <a:srgbClr val="000000"/>
              </a:solidFill>
              <a:latin typeface="Times New Roman" panose="02020603050405020304" pitchFamily="18" charset="0"/>
              <a:cs typeface="Times New Roman" panose="02020603050405020304" pitchFamily="18" charset="0"/>
            </a:endParaRPr>
          </a:p>
        </p:txBody>
      </p:sp>
      <p:sp>
        <p:nvSpPr>
          <p:cNvPr id="218116" name="AutoShape 14" descr="Abecedary from Tel Zayit. | Download Scientific Diagram"/>
          <p:cNvSpPr>
            <a:spLocks noChangeAspect="1" noChangeArrowheads="1"/>
          </p:cNvSpPr>
          <p:nvPr/>
        </p:nvSpPr>
        <p:spPr bwMode="auto">
          <a:xfrm>
            <a:off x="8651875" y="-731838"/>
            <a:ext cx="30099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e-IL" altLang="he-IL" sz="1200">
              <a:solidFill>
                <a:srgbClr val="000000"/>
              </a:solidFill>
              <a:latin typeface="Times New Roman" panose="02020603050405020304" pitchFamily="18" charset="0"/>
              <a:cs typeface="Times New Roman" panose="02020603050405020304" pitchFamily="18" charset="0"/>
            </a:endParaRPr>
          </a:p>
        </p:txBody>
      </p:sp>
      <p:sp>
        <p:nvSpPr>
          <p:cNvPr id="218117" name="כותרת משנה 1"/>
          <p:cNvSpPr>
            <a:spLocks noGrp="1"/>
          </p:cNvSpPr>
          <p:nvPr>
            <p:ph type="subTitle" idx="1"/>
          </p:nvPr>
        </p:nvSpPr>
        <p:spPr>
          <a:xfrm>
            <a:off x="1163638" y="376238"/>
            <a:ext cx="6702425" cy="1079500"/>
          </a:xfrm>
        </p:spPr>
        <p:txBody>
          <a:bodyPr/>
          <a:lstStyle/>
          <a:p>
            <a:pPr eaLnBrk="1" hangingPunct="1"/>
            <a:r>
              <a:rPr lang="en-US" altLang="he-IL" dirty="0" smtClean="0"/>
              <a:t> </a:t>
            </a:r>
          </a:p>
          <a:p>
            <a:pPr eaLnBrk="1" hangingPunct="1"/>
            <a:endParaRPr lang="en-US" altLang="he-IL" dirty="0" smtClean="0"/>
          </a:p>
          <a:p>
            <a:pPr eaLnBrk="1" hangingPunct="1"/>
            <a:endParaRPr lang="he-IL" altLang="he-IL" dirty="0" smtClean="0"/>
          </a:p>
        </p:txBody>
      </p:sp>
      <p:pic>
        <p:nvPicPr>
          <p:cNvPr id="218118"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799" y="560835"/>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מציין מיקום של מספר שקופית 1"/>
          <p:cNvSpPr>
            <a:spLocks noGrp="1"/>
          </p:cNvSpPr>
          <p:nvPr>
            <p:ph type="sldNum" sz="quarter" idx="12"/>
          </p:nvPr>
        </p:nvSpPr>
        <p:spPr/>
        <p:txBody>
          <a:bodyPr/>
          <a:lstStyle/>
          <a:p>
            <a:pPr>
              <a:defRPr/>
            </a:pPr>
            <a:fld id="{B6AE56B1-24A2-4D92-9547-3BB411495E29}" type="slidenum">
              <a:rPr lang="he-IL" altLang="he-IL" smtClean="0"/>
              <a:pPr>
                <a:defRPr/>
              </a:pPr>
              <a:t>37</a:t>
            </a:fld>
            <a:endParaRPr lang="en-US" altLang="he-IL"/>
          </a:p>
        </p:txBody>
      </p:sp>
      <p:sp>
        <p:nvSpPr>
          <p:cNvPr id="3" name="מלבן 2"/>
          <p:cNvSpPr/>
          <p:nvPr/>
        </p:nvSpPr>
        <p:spPr>
          <a:xfrm>
            <a:off x="1089025" y="5769273"/>
            <a:ext cx="7562850" cy="646331"/>
          </a:xfrm>
          <a:prstGeom prst="rect">
            <a:avLst/>
          </a:prstGeom>
        </p:spPr>
        <p:txBody>
          <a:bodyPr wrap="square">
            <a:spAutoFit/>
          </a:bodyPr>
          <a:lstStyle/>
          <a:p>
            <a:pPr algn="ctr"/>
            <a:r>
              <a:rPr lang="en-US" altLang="he-IL" dirty="0" smtClean="0"/>
              <a:t>Standing by the Siloam </a:t>
            </a:r>
            <a:r>
              <a:rPr lang="en-US" altLang="he-IL" dirty="0"/>
              <a:t>inscription at the Istanbul Museum</a:t>
            </a:r>
          </a:p>
          <a:p>
            <a:pPr algn="ctr"/>
            <a:endParaRPr lang="en-US" altLang="he-IL" dirty="0"/>
          </a:p>
        </p:txBody>
      </p:sp>
    </p:spTree>
    <p:extLst>
      <p:ext uri="{BB962C8B-B14F-4D97-AF65-F5344CB8AC3E}">
        <p14:creationId xmlns:p14="http://schemas.microsoft.com/office/powerpoint/2010/main" val="1022587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838200"/>
            <a:ext cx="6781800" cy="830263"/>
          </a:xfrm>
          <a:prstGeom prst="rect">
            <a:avLst/>
          </a:prstGeom>
        </p:spPr>
        <p:txBody>
          <a:bodyPr>
            <a:spAutoFit/>
          </a:bodyPr>
          <a:lstStyle/>
          <a:p>
            <a:pPr algn="ctr" eaLnBrk="1" hangingPunct="1">
              <a:defRPr/>
            </a:pPr>
            <a:r>
              <a:rPr lang="en-US" sz="2400" i="1" dirty="0">
                <a:solidFill>
                  <a:schemeClr val="tx2"/>
                </a:solidFill>
                <a:effectLst>
                  <a:outerShdw blurRad="38100" dist="38100" dir="2700000" algn="tl">
                    <a:srgbClr val="000000">
                      <a:alpha val="43137"/>
                    </a:srgbClr>
                  </a:outerShdw>
                </a:effectLst>
              </a:rPr>
              <a:t>Tell Lachish</a:t>
            </a: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2182087E-D2F8-4C25-BC3F-F82B681CF7C7}" type="slidenum">
              <a:rPr lang="en-US">
                <a:solidFill>
                  <a:schemeClr val="tx1">
                    <a:alpha val="65000"/>
                  </a:schemeClr>
                </a:solidFill>
              </a:rPr>
              <a:pPr>
                <a:defRPr/>
              </a:pPr>
              <a:t>4</a:t>
            </a:fld>
            <a:endParaRPr lang="en-US">
              <a:solidFill>
                <a:schemeClr val="tx1">
                  <a:alpha val="65000"/>
                </a:schemeClr>
              </a:solidFill>
            </a:endParaRPr>
          </a:p>
        </p:txBody>
      </p:sp>
      <p:pic>
        <p:nvPicPr>
          <p:cNvPr id="181252" name="Picture 2" descr="C:\Users\Robert\Desktop\BAS San Diego 2014\Lachish.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621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5785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838200"/>
            <a:ext cx="6781800" cy="830263"/>
          </a:xfrm>
          <a:prstGeom prst="rect">
            <a:avLst/>
          </a:prstGeom>
        </p:spPr>
        <p:txBody>
          <a:bodyPr>
            <a:spAutoFit/>
          </a:bodyPr>
          <a:lstStyle/>
          <a:p>
            <a:pPr algn="ctr" eaLnBrk="1" hangingPunct="1">
              <a:defRPr/>
            </a:pPr>
            <a:r>
              <a:rPr lang="en-US" sz="2400" i="1" dirty="0" smtClean="0">
                <a:solidFill>
                  <a:schemeClr val="tx2"/>
                </a:solidFill>
                <a:effectLst>
                  <a:outerShdw blurRad="38100" dist="38100" dir="2700000" algn="tl">
                    <a:srgbClr val="000000">
                      <a:alpha val="43137"/>
                    </a:srgbClr>
                  </a:outerShdw>
                </a:effectLst>
              </a:rPr>
              <a:t>Lachish </a:t>
            </a:r>
            <a:endParaRPr lang="en-US" sz="2400" i="1" dirty="0">
              <a:solidFill>
                <a:schemeClr val="tx2"/>
              </a:solidFill>
              <a:effectLst>
                <a:outerShdw blurRad="38100" dist="38100" dir="2700000" algn="tl">
                  <a:srgbClr val="000000">
                    <a:alpha val="43137"/>
                  </a:srgbClr>
                </a:outerShdw>
              </a:effectLst>
            </a:endParaRPr>
          </a:p>
          <a:p>
            <a:pPr algn="ctr" eaLnBrk="1" hangingPunct="1">
              <a:defRPr/>
            </a:pPr>
            <a:endParaRPr lang="en-US" sz="2400" i="1" dirty="0">
              <a:solidFill>
                <a:schemeClr val="tx2"/>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243580DD-139D-4E67-9CC4-9055E5979EE1}" type="slidenum">
              <a:rPr lang="en-US">
                <a:solidFill>
                  <a:schemeClr val="tx1">
                    <a:alpha val="65000"/>
                  </a:schemeClr>
                </a:solidFill>
              </a:rPr>
              <a:pPr>
                <a:defRPr/>
              </a:pPr>
              <a:t>5</a:t>
            </a:fld>
            <a:endParaRPr lang="en-US">
              <a:solidFill>
                <a:schemeClr val="tx1">
                  <a:alpha val="65000"/>
                </a:schemeClr>
              </a:solidFill>
            </a:endParaRPr>
          </a:p>
        </p:txBody>
      </p:sp>
      <p:pic>
        <p:nvPicPr>
          <p:cNvPr id="182276" name="Picture 5" descr="C:\Users\Robert\Desktop\BAS San Diego 2014\lachish_entran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90027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98544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82625"/>
            <a:ext cx="6781800" cy="1108075"/>
          </a:xfrm>
          <a:prstGeom prst="rect">
            <a:avLst/>
          </a:prstGeom>
        </p:spPr>
        <p:txBody>
          <a:bodyPr>
            <a:spAutoFit/>
          </a:bodyPr>
          <a:lstStyle/>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400" i="1" dirty="0">
                <a:solidFill>
                  <a:srgbClr val="0070C0"/>
                </a:solidFill>
                <a:effectLst>
                  <a:outerShdw blurRad="38100" dist="38100" dir="2700000" algn="tl">
                    <a:srgbClr val="000000">
                      <a:alpha val="43137"/>
                    </a:srgbClr>
                  </a:outerShdw>
                </a:effectLst>
              </a:rPr>
              <a:t>The </a:t>
            </a:r>
            <a:r>
              <a:rPr lang="en-US" sz="2400" i="1" dirty="0">
                <a:solidFill>
                  <a:srgbClr val="0070C0"/>
                </a:solidFill>
                <a:effectLst>
                  <a:outerShdw blurRad="38100" dist="38100" dir="2700000" algn="tl">
                    <a:srgbClr val="000000">
                      <a:alpha val="43137"/>
                    </a:srgbClr>
                  </a:outerShdw>
                </a:effectLst>
              </a:rPr>
              <a:t>Biblical Tradition </a:t>
            </a:r>
          </a:p>
          <a:p>
            <a:pPr algn="ctr" eaLnBrk="1" hangingPunct="1">
              <a:defRPr/>
            </a:pPr>
            <a:r>
              <a:rPr lang="en-US" sz="1600" b="1" dirty="0">
                <a:solidFill>
                  <a:srgbClr val="0070C0"/>
                </a:solidFill>
                <a:effectLst>
                  <a:outerShdw blurRad="38100" dist="38100" dir="2700000" algn="tl">
                    <a:srgbClr val="000000">
                      <a:alpha val="43137"/>
                    </a:srgbClr>
                  </a:outerShdw>
                </a:effectLst>
              </a:rPr>
              <a:t>2 Kings - Isaiah - 2 Chronicles</a:t>
            </a:r>
            <a:endParaRPr lang="en-US" sz="1600" dirty="0">
              <a:solidFill>
                <a:srgbClr val="0070C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9AAD28AF-36A2-4433-8B26-7DDDF61CF852}" type="slidenum">
              <a:rPr lang="en-US">
                <a:solidFill>
                  <a:schemeClr val="tx1">
                    <a:alpha val="65000"/>
                  </a:schemeClr>
                </a:solidFill>
              </a:rPr>
              <a:pPr>
                <a:defRPr/>
              </a:pPr>
              <a:t>6</a:t>
            </a:fld>
            <a:endParaRPr lang="en-US">
              <a:solidFill>
                <a:schemeClr val="tx1">
                  <a:alpha val="65000"/>
                </a:schemeClr>
              </a:solidFill>
            </a:endParaRPr>
          </a:p>
        </p:txBody>
      </p:sp>
      <p:sp>
        <p:nvSpPr>
          <p:cNvPr id="183300" name="Rectangle 3"/>
          <p:cNvSpPr>
            <a:spLocks noChangeArrowheads="1"/>
          </p:cNvSpPr>
          <p:nvPr/>
        </p:nvSpPr>
        <p:spPr bwMode="auto">
          <a:xfrm>
            <a:off x="609600" y="20764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Kings 18:13</a:t>
            </a:r>
          </a:p>
          <a:p>
            <a:pPr algn="l" rtl="0" eaLnBrk="1" hangingPunct="1">
              <a:lnSpc>
                <a:spcPct val="100000"/>
              </a:lnSpc>
              <a:spcBef>
                <a:spcPct val="0"/>
              </a:spcBef>
              <a:buFontTx/>
              <a:buNone/>
            </a:pPr>
            <a:r>
              <a:rPr lang="en-US" altLang="he-IL" sz="1800">
                <a:solidFill>
                  <a:srgbClr val="FF0000"/>
                </a:solidFill>
                <a:latin typeface="Arial" panose="020B0604020202020204" pitchFamily="34" charset="0"/>
              </a:rPr>
              <a:t>In the fourteenth year of King Hezekiah</a:t>
            </a:r>
            <a:r>
              <a:rPr lang="en-US" altLang="he-IL" sz="1800">
                <a:latin typeface="Arial" panose="020B0604020202020204" pitchFamily="34" charset="0"/>
              </a:rPr>
              <a:t>, </a:t>
            </a:r>
            <a:r>
              <a:rPr lang="en-US" altLang="he-IL" sz="1800">
                <a:solidFill>
                  <a:srgbClr val="0070C0"/>
                </a:solidFill>
                <a:latin typeface="Arial" panose="020B0604020202020204" pitchFamily="34" charset="0"/>
              </a:rPr>
              <a:t>King Sennacherib of Assyria </a:t>
            </a:r>
            <a:r>
              <a:rPr lang="en-US" altLang="he-IL" sz="1800">
                <a:solidFill>
                  <a:srgbClr val="00B050"/>
                </a:solidFill>
                <a:latin typeface="Arial" panose="020B0604020202020204" pitchFamily="34" charset="0"/>
              </a:rPr>
              <a:t>marched against all the fortified towns of Judah</a:t>
            </a:r>
            <a:r>
              <a:rPr lang="en-US" altLang="he-IL" sz="1800">
                <a:latin typeface="Arial" panose="020B0604020202020204" pitchFamily="34" charset="0"/>
              </a:rPr>
              <a:t> and seized them. </a:t>
            </a:r>
          </a:p>
        </p:txBody>
      </p:sp>
      <p:sp>
        <p:nvSpPr>
          <p:cNvPr id="183301" name="Rectangle 4"/>
          <p:cNvSpPr>
            <a:spLocks noChangeArrowheads="1"/>
          </p:cNvSpPr>
          <p:nvPr/>
        </p:nvSpPr>
        <p:spPr bwMode="auto">
          <a:xfrm>
            <a:off x="609600" y="3243263"/>
            <a:ext cx="7543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Isaiah 36:</a:t>
            </a:r>
            <a:r>
              <a:rPr lang="en-US" altLang="he-IL" sz="1800">
                <a:latin typeface="Arial" panose="020B0604020202020204" pitchFamily="34" charset="0"/>
              </a:rPr>
              <a:t>1</a:t>
            </a:r>
          </a:p>
          <a:p>
            <a:pPr algn="l" rtl="0" eaLnBrk="1" hangingPunct="1">
              <a:lnSpc>
                <a:spcPct val="100000"/>
              </a:lnSpc>
              <a:spcBef>
                <a:spcPct val="0"/>
              </a:spcBef>
              <a:buFontTx/>
              <a:buNone/>
            </a:pPr>
            <a:r>
              <a:rPr lang="en-US" altLang="he-IL" sz="1800">
                <a:solidFill>
                  <a:srgbClr val="FF0000"/>
                </a:solidFill>
                <a:latin typeface="Arial" panose="020B0604020202020204" pitchFamily="34" charset="0"/>
              </a:rPr>
              <a:t>In the fourteenth year of King Hezekiah</a:t>
            </a:r>
            <a:r>
              <a:rPr lang="en-US" altLang="he-IL" sz="1800">
                <a:latin typeface="Arial" panose="020B0604020202020204" pitchFamily="34" charset="0"/>
              </a:rPr>
              <a:t>, </a:t>
            </a:r>
            <a:r>
              <a:rPr lang="en-US" altLang="he-IL" sz="1800">
                <a:solidFill>
                  <a:srgbClr val="0070C0"/>
                </a:solidFill>
                <a:latin typeface="Arial" panose="020B0604020202020204" pitchFamily="34" charset="0"/>
              </a:rPr>
              <a:t>King Sennacherib of Assyria </a:t>
            </a:r>
            <a:r>
              <a:rPr lang="en-US" altLang="he-IL" sz="1800">
                <a:solidFill>
                  <a:srgbClr val="00B050"/>
                </a:solidFill>
                <a:latin typeface="Arial" panose="020B0604020202020204" pitchFamily="34" charset="0"/>
              </a:rPr>
              <a:t>marched against all the fortified towns of Judah </a:t>
            </a:r>
            <a:r>
              <a:rPr lang="en-US" altLang="he-IL" sz="1800">
                <a:latin typeface="Arial" panose="020B0604020202020204" pitchFamily="34" charset="0"/>
              </a:rPr>
              <a:t>and seized them.</a:t>
            </a:r>
          </a:p>
        </p:txBody>
      </p:sp>
      <p:sp>
        <p:nvSpPr>
          <p:cNvPr id="183302" name="Rectangle 5"/>
          <p:cNvSpPr>
            <a:spLocks noChangeArrowheads="1"/>
          </p:cNvSpPr>
          <p:nvPr/>
        </p:nvSpPr>
        <p:spPr bwMode="auto">
          <a:xfrm>
            <a:off x="609600" y="4591050"/>
            <a:ext cx="754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Chronicles 32:1</a:t>
            </a:r>
            <a:endParaRPr lang="en-US" altLang="he-IL" sz="1800">
              <a:latin typeface="Arial" panose="020B0604020202020204" pitchFamily="34" charset="0"/>
            </a:endParaRPr>
          </a:p>
          <a:p>
            <a:pPr algn="l" rtl="0" eaLnBrk="1" hangingPunct="1">
              <a:lnSpc>
                <a:spcPct val="100000"/>
              </a:lnSpc>
              <a:spcBef>
                <a:spcPct val="0"/>
              </a:spcBef>
              <a:buFontTx/>
              <a:buNone/>
            </a:pPr>
            <a:r>
              <a:rPr lang="en-US" altLang="he-IL" sz="1800">
                <a:latin typeface="Arial" panose="020B0604020202020204" pitchFamily="34" charset="0"/>
              </a:rPr>
              <a:t>After these faithful deeds, </a:t>
            </a:r>
            <a:r>
              <a:rPr lang="en-US" altLang="he-IL" sz="1800">
                <a:solidFill>
                  <a:srgbClr val="0070C0"/>
                </a:solidFill>
                <a:latin typeface="Arial" panose="020B0604020202020204" pitchFamily="34" charset="0"/>
              </a:rPr>
              <a:t>King Sennacherib of Assyria</a:t>
            </a:r>
            <a:r>
              <a:rPr lang="en-US" altLang="he-IL" sz="1800">
                <a:latin typeface="Arial" panose="020B0604020202020204" pitchFamily="34" charset="0"/>
              </a:rPr>
              <a:t> </a:t>
            </a:r>
            <a:r>
              <a:rPr lang="en-US" altLang="he-IL" sz="1800">
                <a:solidFill>
                  <a:srgbClr val="00B050"/>
                </a:solidFill>
                <a:latin typeface="Arial" panose="020B0604020202020204" pitchFamily="34" charset="0"/>
              </a:rPr>
              <a:t>invaded Judah and encamped against its fortified towns </a:t>
            </a:r>
            <a:r>
              <a:rPr lang="en-US" altLang="he-IL" sz="1800">
                <a:latin typeface="Arial" panose="020B0604020202020204" pitchFamily="34" charset="0"/>
              </a:rPr>
              <a:t>with the aim of taking them over. </a:t>
            </a:r>
          </a:p>
        </p:txBody>
      </p:sp>
    </p:spTree>
    <p:extLst>
      <p:ext uri="{BB962C8B-B14F-4D97-AF65-F5344CB8AC3E}">
        <p14:creationId xmlns:p14="http://schemas.microsoft.com/office/powerpoint/2010/main" val="229456336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711200"/>
            <a:ext cx="6781800" cy="1108075"/>
          </a:xfrm>
          <a:prstGeom prst="rect">
            <a:avLst/>
          </a:prstGeom>
        </p:spPr>
        <p:txBody>
          <a:bodyPr>
            <a:spAutoFit/>
          </a:bodyPr>
          <a:lstStyle/>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400" i="1" dirty="0">
                <a:solidFill>
                  <a:srgbClr val="0070C0"/>
                </a:solidFill>
                <a:effectLst>
                  <a:outerShdw blurRad="38100" dist="38100" dir="2700000" algn="tl">
                    <a:srgbClr val="000000">
                      <a:alpha val="43137"/>
                    </a:srgbClr>
                  </a:outerShdw>
                </a:effectLst>
              </a:rPr>
              <a:t>The </a:t>
            </a:r>
            <a:r>
              <a:rPr lang="en-US" sz="2400" i="1" dirty="0">
                <a:solidFill>
                  <a:srgbClr val="0070C0"/>
                </a:solidFill>
                <a:effectLst>
                  <a:outerShdw blurRad="38100" dist="38100" dir="2700000" algn="tl">
                    <a:srgbClr val="000000">
                      <a:alpha val="43137"/>
                    </a:srgbClr>
                  </a:outerShdw>
                </a:effectLst>
              </a:rPr>
              <a:t>Biblical Tradition </a:t>
            </a:r>
          </a:p>
          <a:p>
            <a:pPr algn="ctr" eaLnBrk="1" hangingPunct="1">
              <a:defRPr/>
            </a:pPr>
            <a:r>
              <a:rPr lang="en-US" sz="1600" b="1" dirty="0">
                <a:solidFill>
                  <a:srgbClr val="0070C0"/>
                </a:solidFill>
                <a:effectLst>
                  <a:outerShdw blurRad="38100" dist="38100" dir="2700000" algn="tl">
                    <a:srgbClr val="000000">
                      <a:alpha val="43137"/>
                    </a:srgbClr>
                  </a:outerShdw>
                </a:effectLst>
              </a:rPr>
              <a:t>2 Kings - Isaiah - 2 Chronicles</a:t>
            </a:r>
            <a:endParaRPr lang="en-US" sz="1600" dirty="0">
              <a:solidFill>
                <a:srgbClr val="0070C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3BF28369-6139-43A1-83FD-A9FCF9CB04E3}" type="slidenum">
              <a:rPr lang="en-US">
                <a:solidFill>
                  <a:schemeClr val="tx1">
                    <a:alpha val="65000"/>
                  </a:schemeClr>
                </a:solidFill>
              </a:rPr>
              <a:pPr>
                <a:defRPr/>
              </a:pPr>
              <a:t>7</a:t>
            </a:fld>
            <a:endParaRPr lang="en-US">
              <a:solidFill>
                <a:schemeClr val="tx1">
                  <a:alpha val="65000"/>
                </a:schemeClr>
              </a:solidFill>
            </a:endParaRPr>
          </a:p>
        </p:txBody>
      </p:sp>
      <p:sp>
        <p:nvSpPr>
          <p:cNvPr id="188420" name="Rectangle 3"/>
          <p:cNvSpPr>
            <a:spLocks noChangeArrowheads="1"/>
          </p:cNvSpPr>
          <p:nvPr/>
        </p:nvSpPr>
        <p:spPr bwMode="auto">
          <a:xfrm>
            <a:off x="609600" y="20764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a:lnSpc>
                <a:spcPct val="100000"/>
              </a:lnSpc>
              <a:spcBef>
                <a:spcPct val="0"/>
              </a:spcBef>
              <a:buFontTx/>
              <a:buNone/>
            </a:pPr>
            <a:r>
              <a:rPr lang="en-US" altLang="he-IL" sz="1800" b="1">
                <a:latin typeface="Arial" panose="020B0604020202020204" pitchFamily="34" charset="0"/>
              </a:rPr>
              <a:t>2 Kings 18:21</a:t>
            </a:r>
            <a:r>
              <a:rPr lang="en-US" altLang="he-IL" sz="1800">
                <a:latin typeface="Arial" panose="020B0604020202020204" pitchFamily="34" charset="0"/>
              </a:rPr>
              <a:t> </a:t>
            </a:r>
          </a:p>
          <a:p>
            <a:pPr algn="l" rtl="0">
              <a:lnSpc>
                <a:spcPct val="100000"/>
              </a:lnSpc>
              <a:spcBef>
                <a:spcPct val="0"/>
              </a:spcBef>
              <a:buFontTx/>
              <a:buNone/>
            </a:pPr>
            <a:r>
              <a:rPr lang="en-US" altLang="he-IL" sz="1800">
                <a:solidFill>
                  <a:srgbClr val="FF0000"/>
                </a:solidFill>
                <a:latin typeface="Arial" panose="020B0604020202020204" pitchFamily="34" charset="0"/>
              </a:rPr>
              <a:t>You rely</a:t>
            </a:r>
            <a:r>
              <a:rPr lang="en-US" altLang="he-IL" sz="1800">
                <a:latin typeface="Arial" panose="020B0604020202020204" pitchFamily="34" charset="0"/>
              </a:rPr>
              <a:t>, of all things, </a:t>
            </a:r>
            <a:r>
              <a:rPr lang="en-US" altLang="he-IL" sz="1800">
                <a:solidFill>
                  <a:srgbClr val="FF0000"/>
                </a:solidFill>
                <a:latin typeface="Arial" panose="020B0604020202020204" pitchFamily="34" charset="0"/>
              </a:rPr>
              <a:t>on Egypt, that splintered reed of a staff</a:t>
            </a:r>
            <a:r>
              <a:rPr lang="en-US" altLang="he-IL" sz="1800">
                <a:latin typeface="Arial" panose="020B0604020202020204" pitchFamily="34" charset="0"/>
              </a:rPr>
              <a:t>, which enters and punctures the palm of anyone who leans on it! …</a:t>
            </a:r>
          </a:p>
        </p:txBody>
      </p:sp>
      <p:sp>
        <p:nvSpPr>
          <p:cNvPr id="188421" name="Rectangle 4"/>
          <p:cNvSpPr>
            <a:spLocks noChangeArrowheads="1"/>
          </p:cNvSpPr>
          <p:nvPr/>
        </p:nvSpPr>
        <p:spPr bwMode="auto">
          <a:xfrm>
            <a:off x="609600" y="3243263"/>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a:lnSpc>
                <a:spcPct val="100000"/>
              </a:lnSpc>
              <a:spcBef>
                <a:spcPct val="0"/>
              </a:spcBef>
              <a:buFontTx/>
              <a:buNone/>
            </a:pPr>
            <a:r>
              <a:rPr lang="en-US" altLang="he-IL" sz="1800" b="1">
                <a:latin typeface="Arial" panose="020B0604020202020204" pitchFamily="34" charset="0"/>
              </a:rPr>
              <a:t>Isaiah 36:6</a:t>
            </a:r>
            <a:r>
              <a:rPr lang="en-US" altLang="he-IL" sz="1800">
                <a:latin typeface="Arial" panose="020B0604020202020204" pitchFamily="34" charset="0"/>
              </a:rPr>
              <a:t> </a:t>
            </a:r>
          </a:p>
          <a:p>
            <a:pPr algn="l" rtl="0">
              <a:lnSpc>
                <a:spcPct val="100000"/>
              </a:lnSpc>
              <a:spcBef>
                <a:spcPct val="0"/>
              </a:spcBef>
              <a:buFontTx/>
              <a:buNone/>
            </a:pPr>
            <a:r>
              <a:rPr lang="en-US" altLang="he-IL" sz="1800">
                <a:solidFill>
                  <a:srgbClr val="FF0000"/>
                </a:solidFill>
                <a:latin typeface="Arial" panose="020B0604020202020204" pitchFamily="34" charset="0"/>
              </a:rPr>
              <a:t>You are relying on Egypt, that splintered reed of a staff</a:t>
            </a:r>
            <a:r>
              <a:rPr lang="en-US" altLang="he-IL" sz="1800">
                <a:latin typeface="Arial" panose="020B0604020202020204" pitchFamily="34" charset="0"/>
              </a:rPr>
              <a:t>, which enters and punctures the palm of anyone who leans on it. …</a:t>
            </a:r>
          </a:p>
        </p:txBody>
      </p:sp>
      <p:sp>
        <p:nvSpPr>
          <p:cNvPr id="188422" name="Rectangle 5"/>
          <p:cNvSpPr>
            <a:spLocks noChangeArrowheads="1"/>
          </p:cNvSpPr>
          <p:nvPr/>
        </p:nvSpPr>
        <p:spPr bwMode="auto">
          <a:xfrm>
            <a:off x="609600" y="45910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Chronicles 32:10 </a:t>
            </a:r>
          </a:p>
          <a:p>
            <a:pPr algn="l" rtl="0">
              <a:lnSpc>
                <a:spcPct val="100000"/>
              </a:lnSpc>
              <a:spcBef>
                <a:spcPct val="0"/>
              </a:spcBef>
              <a:buFontTx/>
              <a:buNone/>
            </a:pPr>
            <a:r>
              <a:rPr lang="en-US" altLang="he-IL" sz="1800">
                <a:latin typeface="Arial" panose="020B0604020202020204" pitchFamily="34" charset="0"/>
              </a:rPr>
              <a:t>Thus said King Sennacherib of Assyria: </a:t>
            </a:r>
            <a:r>
              <a:rPr lang="en-US" altLang="he-IL" sz="1800">
                <a:solidFill>
                  <a:srgbClr val="FF0000"/>
                </a:solidFill>
                <a:latin typeface="Arial" panose="020B0604020202020204" pitchFamily="34" charset="0"/>
              </a:rPr>
              <a:t>On what do you trust </a:t>
            </a:r>
            <a:r>
              <a:rPr lang="en-US" altLang="he-IL" sz="1800">
                <a:latin typeface="Arial" panose="020B0604020202020204" pitchFamily="34" charset="0"/>
              </a:rPr>
              <a:t>to enable you to endure a siege in Jerusalem?...</a:t>
            </a:r>
          </a:p>
        </p:txBody>
      </p:sp>
    </p:spTree>
    <p:extLst>
      <p:ext uri="{BB962C8B-B14F-4D97-AF65-F5344CB8AC3E}">
        <p14:creationId xmlns:p14="http://schemas.microsoft.com/office/powerpoint/2010/main" val="117484725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82625"/>
            <a:ext cx="6781800" cy="1108075"/>
          </a:xfrm>
          <a:prstGeom prst="rect">
            <a:avLst/>
          </a:prstGeom>
        </p:spPr>
        <p:txBody>
          <a:bodyPr>
            <a:spAutoFit/>
          </a:bodyPr>
          <a:lstStyle/>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400" i="1" dirty="0">
                <a:solidFill>
                  <a:srgbClr val="0070C0"/>
                </a:solidFill>
                <a:effectLst>
                  <a:outerShdw blurRad="38100" dist="38100" dir="2700000" algn="tl">
                    <a:srgbClr val="000000">
                      <a:alpha val="43137"/>
                    </a:srgbClr>
                  </a:outerShdw>
                </a:effectLst>
              </a:rPr>
              <a:t>The </a:t>
            </a:r>
            <a:r>
              <a:rPr lang="en-US" sz="2400" i="1" dirty="0">
                <a:solidFill>
                  <a:srgbClr val="0070C0"/>
                </a:solidFill>
                <a:effectLst>
                  <a:outerShdw blurRad="38100" dist="38100" dir="2700000" algn="tl">
                    <a:srgbClr val="000000">
                      <a:alpha val="43137"/>
                    </a:srgbClr>
                  </a:outerShdw>
                </a:effectLst>
              </a:rPr>
              <a:t>Biblical Tradition </a:t>
            </a:r>
          </a:p>
          <a:p>
            <a:pPr algn="ctr" eaLnBrk="1" hangingPunct="1">
              <a:defRPr/>
            </a:pPr>
            <a:r>
              <a:rPr lang="en-US" sz="1600" b="1" dirty="0">
                <a:solidFill>
                  <a:srgbClr val="0070C0"/>
                </a:solidFill>
                <a:effectLst>
                  <a:outerShdw blurRad="38100" dist="38100" dir="2700000" algn="tl">
                    <a:srgbClr val="000000">
                      <a:alpha val="43137"/>
                    </a:srgbClr>
                  </a:outerShdw>
                </a:effectLst>
              </a:rPr>
              <a:t>2 Kings - Isaiah - 2 Chronicles</a:t>
            </a:r>
            <a:endParaRPr lang="en-US" sz="1600" dirty="0">
              <a:solidFill>
                <a:srgbClr val="0070C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28650" y="6356351"/>
            <a:ext cx="2057400" cy="365125"/>
          </a:xfrm>
        </p:spPr>
        <p:txBody>
          <a:bodyPr rtlCol="0"/>
          <a:lstStyle/>
          <a:p>
            <a:pPr>
              <a:defRPr/>
            </a:pPr>
            <a:fld id="{5E38E548-EBA4-44A6-ADB6-58C5F12D907D}" type="slidenum">
              <a:rPr lang="en-US">
                <a:solidFill>
                  <a:schemeClr val="tx1">
                    <a:alpha val="65000"/>
                  </a:schemeClr>
                </a:solidFill>
              </a:rPr>
              <a:pPr>
                <a:defRPr/>
              </a:pPr>
              <a:t>8</a:t>
            </a:fld>
            <a:endParaRPr lang="en-US">
              <a:solidFill>
                <a:schemeClr val="tx1">
                  <a:alpha val="65000"/>
                </a:schemeClr>
              </a:solidFill>
            </a:endParaRPr>
          </a:p>
        </p:txBody>
      </p:sp>
      <p:sp>
        <p:nvSpPr>
          <p:cNvPr id="14340" name="Rectangle 3"/>
          <p:cNvSpPr>
            <a:spLocks noChangeArrowheads="1"/>
          </p:cNvSpPr>
          <p:nvPr/>
        </p:nvSpPr>
        <p:spPr bwMode="auto">
          <a:xfrm>
            <a:off x="609600" y="20764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he-IL" b="1" dirty="0" smtClean="0"/>
              <a:t>2 Kings 18:17</a:t>
            </a:r>
          </a:p>
          <a:p>
            <a:pPr>
              <a:defRPr/>
            </a:pPr>
            <a:r>
              <a:rPr lang="en-US" dirty="0" smtClean="0"/>
              <a:t>But </a:t>
            </a:r>
            <a:r>
              <a:rPr lang="en-US" dirty="0" smtClean="0">
                <a:solidFill>
                  <a:schemeClr val="accent6">
                    <a:lumMod val="75000"/>
                  </a:schemeClr>
                </a:solidFill>
              </a:rPr>
              <a:t>the king of Assyria sent</a:t>
            </a:r>
            <a:r>
              <a:rPr lang="en-US" dirty="0" smtClean="0"/>
              <a:t> the </a:t>
            </a:r>
            <a:r>
              <a:rPr lang="en-US" dirty="0" smtClean="0">
                <a:solidFill>
                  <a:srgbClr val="FF0000"/>
                </a:solidFill>
              </a:rPr>
              <a:t>Tartan</a:t>
            </a:r>
            <a:r>
              <a:rPr lang="en-US" dirty="0" smtClean="0"/>
              <a:t>, the </a:t>
            </a:r>
            <a:r>
              <a:rPr lang="en-US" dirty="0" err="1" smtClean="0">
                <a:solidFill>
                  <a:srgbClr val="FF0000"/>
                </a:solidFill>
              </a:rPr>
              <a:t>Rabsaris</a:t>
            </a:r>
            <a:r>
              <a:rPr lang="en-US" dirty="0" smtClean="0"/>
              <a:t>, and the </a:t>
            </a:r>
            <a:r>
              <a:rPr lang="en-US" dirty="0" smtClean="0">
                <a:solidFill>
                  <a:srgbClr val="FF0000"/>
                </a:solidFill>
              </a:rPr>
              <a:t>Rabshakeh</a:t>
            </a:r>
            <a:r>
              <a:rPr lang="en-US" dirty="0" smtClean="0"/>
              <a:t> </a:t>
            </a:r>
            <a:r>
              <a:rPr lang="en-US" dirty="0" smtClean="0">
                <a:solidFill>
                  <a:srgbClr val="0070C0"/>
                </a:solidFill>
              </a:rPr>
              <a:t>from Lachish</a:t>
            </a:r>
            <a:r>
              <a:rPr lang="en-US" dirty="0" smtClean="0"/>
              <a:t> </a:t>
            </a:r>
            <a:r>
              <a:rPr lang="en-US" dirty="0" smtClean="0">
                <a:solidFill>
                  <a:srgbClr val="00B050"/>
                </a:solidFill>
              </a:rPr>
              <a:t>with a large force to King Hezekiah in Jerusalem </a:t>
            </a:r>
            <a:r>
              <a:rPr lang="en-US" dirty="0" smtClean="0"/>
              <a:t>…. </a:t>
            </a:r>
          </a:p>
        </p:txBody>
      </p:sp>
      <p:sp>
        <p:nvSpPr>
          <p:cNvPr id="14341" name="Rectangle 4"/>
          <p:cNvSpPr>
            <a:spLocks noChangeArrowheads="1"/>
          </p:cNvSpPr>
          <p:nvPr/>
        </p:nvSpPr>
        <p:spPr bwMode="auto">
          <a:xfrm>
            <a:off x="609600" y="3243263"/>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he-IL" b="1" dirty="0" smtClean="0"/>
              <a:t>Isaiah 36:</a:t>
            </a:r>
            <a:r>
              <a:rPr lang="en-US" b="1" dirty="0" smtClean="0"/>
              <a:t>2 </a:t>
            </a:r>
          </a:p>
          <a:p>
            <a:pPr eaLnBrk="1" hangingPunct="1">
              <a:defRPr/>
            </a:pPr>
            <a:r>
              <a:rPr lang="en-US" dirty="0" smtClean="0">
                <a:solidFill>
                  <a:srgbClr val="0070C0"/>
                </a:solidFill>
              </a:rPr>
              <a:t>From Lachish</a:t>
            </a:r>
            <a:r>
              <a:rPr lang="en-US" dirty="0" smtClean="0"/>
              <a:t>, </a:t>
            </a:r>
            <a:r>
              <a:rPr lang="en-US" dirty="0" smtClean="0">
                <a:solidFill>
                  <a:schemeClr val="accent6">
                    <a:lumMod val="75000"/>
                  </a:schemeClr>
                </a:solidFill>
              </a:rPr>
              <a:t>the king of Assyria sent </a:t>
            </a:r>
            <a:r>
              <a:rPr lang="en-US" dirty="0" smtClean="0"/>
              <a:t>the </a:t>
            </a:r>
            <a:r>
              <a:rPr lang="en-US" dirty="0" smtClean="0">
                <a:solidFill>
                  <a:srgbClr val="FF0000"/>
                </a:solidFill>
              </a:rPr>
              <a:t>Rabshakeh</a:t>
            </a:r>
            <a:r>
              <a:rPr lang="en-US" dirty="0" smtClean="0"/>
              <a:t>, </a:t>
            </a:r>
            <a:r>
              <a:rPr lang="en-US" dirty="0" smtClean="0">
                <a:solidFill>
                  <a:srgbClr val="00B050"/>
                </a:solidFill>
              </a:rPr>
              <a:t>with a large force, to King Hezekiah in Jerusalem</a:t>
            </a:r>
            <a:endParaRPr lang="en-US" altLang="he-IL" dirty="0" smtClean="0">
              <a:solidFill>
                <a:srgbClr val="00B050"/>
              </a:solidFill>
            </a:endParaRPr>
          </a:p>
        </p:txBody>
      </p:sp>
      <p:sp>
        <p:nvSpPr>
          <p:cNvPr id="14342" name="Rectangle 5"/>
          <p:cNvSpPr>
            <a:spLocks noChangeArrowheads="1"/>
          </p:cNvSpPr>
          <p:nvPr/>
        </p:nvSpPr>
        <p:spPr bwMode="auto">
          <a:xfrm>
            <a:off x="609600" y="4591050"/>
            <a:ext cx="754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he-IL" b="1" dirty="0" smtClean="0"/>
              <a:t>2 Chronicles 32:9</a:t>
            </a:r>
            <a:endParaRPr lang="en-US" altLang="he-IL" dirty="0" smtClean="0"/>
          </a:p>
          <a:p>
            <a:pPr>
              <a:defRPr/>
            </a:pPr>
            <a:r>
              <a:rPr lang="en-US" dirty="0" smtClean="0">
                <a:solidFill>
                  <a:schemeClr val="accent6">
                    <a:lumMod val="75000"/>
                  </a:schemeClr>
                </a:solidFill>
              </a:rPr>
              <a:t>King Sennacherib of Assyria sent </a:t>
            </a:r>
            <a:r>
              <a:rPr lang="en-US" dirty="0" smtClean="0"/>
              <a:t>his </a:t>
            </a:r>
            <a:r>
              <a:rPr lang="en-US" dirty="0" smtClean="0">
                <a:solidFill>
                  <a:srgbClr val="FF0000"/>
                </a:solidFill>
              </a:rPr>
              <a:t>officers</a:t>
            </a:r>
            <a:r>
              <a:rPr lang="en-US" dirty="0" smtClean="0"/>
              <a:t> to Jerusalem—he and all his staff </a:t>
            </a:r>
            <a:r>
              <a:rPr lang="en-US" dirty="0" smtClean="0">
                <a:solidFill>
                  <a:srgbClr val="0070C0"/>
                </a:solidFill>
              </a:rPr>
              <a:t>being at Lachish</a:t>
            </a:r>
            <a:r>
              <a:rPr lang="en-US" dirty="0" smtClean="0"/>
              <a:t>—with this message </a:t>
            </a:r>
            <a:r>
              <a:rPr lang="en-US" dirty="0" smtClean="0">
                <a:solidFill>
                  <a:srgbClr val="00B050"/>
                </a:solidFill>
              </a:rPr>
              <a:t>to King Hezekiah of Judah</a:t>
            </a:r>
            <a:r>
              <a:rPr lang="en-US" dirty="0" smtClean="0"/>
              <a:t> and to all the people of Judah who were </a:t>
            </a:r>
            <a:r>
              <a:rPr lang="en-US" dirty="0" smtClean="0">
                <a:solidFill>
                  <a:srgbClr val="00B050"/>
                </a:solidFill>
              </a:rPr>
              <a:t>in Jerusalem: </a:t>
            </a:r>
          </a:p>
        </p:txBody>
      </p:sp>
    </p:spTree>
    <p:extLst>
      <p:ext uri="{BB962C8B-B14F-4D97-AF65-F5344CB8AC3E}">
        <p14:creationId xmlns:p14="http://schemas.microsoft.com/office/powerpoint/2010/main" val="44297880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28600"/>
            <a:ext cx="6781800" cy="1108075"/>
          </a:xfrm>
          <a:prstGeom prst="rect">
            <a:avLst/>
          </a:prstGeom>
        </p:spPr>
        <p:txBody>
          <a:bodyPr>
            <a:spAutoFit/>
          </a:bodyPr>
          <a:lstStyle/>
          <a:p>
            <a:pPr algn="ctr" eaLnBrk="1" hangingPunct="1">
              <a:defRPr/>
            </a:pPr>
            <a:endParaRPr lang="en-US" altLang="he-IL" sz="2400" i="1" dirty="0">
              <a:solidFill>
                <a:schemeClr val="tx2"/>
              </a:solidFill>
              <a:effectLst>
                <a:outerShdw blurRad="38100" dist="38100" dir="2700000" algn="tl">
                  <a:srgbClr val="000000">
                    <a:alpha val="43137"/>
                  </a:srgbClr>
                </a:outerShdw>
              </a:effectLst>
            </a:endParaRPr>
          </a:p>
          <a:p>
            <a:pPr algn="ctr" eaLnBrk="1" hangingPunct="1">
              <a:defRPr/>
            </a:pPr>
            <a:r>
              <a:rPr lang="en-US" altLang="he-IL" sz="2400" i="1" dirty="0">
                <a:solidFill>
                  <a:srgbClr val="0070C0"/>
                </a:solidFill>
                <a:effectLst>
                  <a:outerShdw blurRad="38100" dist="38100" dir="2700000" algn="tl">
                    <a:srgbClr val="000000">
                      <a:alpha val="43137"/>
                    </a:srgbClr>
                  </a:outerShdw>
                </a:effectLst>
              </a:rPr>
              <a:t>The </a:t>
            </a:r>
            <a:r>
              <a:rPr lang="en-US" sz="2400" i="1" dirty="0">
                <a:solidFill>
                  <a:srgbClr val="0070C0"/>
                </a:solidFill>
                <a:effectLst>
                  <a:outerShdw blurRad="38100" dist="38100" dir="2700000" algn="tl">
                    <a:srgbClr val="000000">
                      <a:alpha val="43137"/>
                    </a:srgbClr>
                  </a:outerShdw>
                </a:effectLst>
              </a:rPr>
              <a:t>Biblical Tradition </a:t>
            </a:r>
          </a:p>
          <a:p>
            <a:pPr algn="ctr" eaLnBrk="1" hangingPunct="1">
              <a:defRPr/>
            </a:pPr>
            <a:r>
              <a:rPr lang="en-US" sz="1600" b="1" dirty="0">
                <a:solidFill>
                  <a:srgbClr val="0070C0"/>
                </a:solidFill>
                <a:effectLst>
                  <a:outerShdw blurRad="38100" dist="38100" dir="2700000" algn="tl">
                    <a:srgbClr val="000000">
                      <a:alpha val="43137"/>
                    </a:srgbClr>
                  </a:outerShdw>
                </a:effectLst>
              </a:rPr>
              <a:t>2 Kings - Isaiah - 2 Chronicles</a:t>
            </a:r>
            <a:endParaRPr lang="en-US" sz="1600" dirty="0">
              <a:solidFill>
                <a:srgbClr val="0070C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7886700" y="5908001"/>
            <a:ext cx="876300" cy="247650"/>
          </a:xfrm>
        </p:spPr>
        <p:txBody>
          <a:bodyPr rtlCol="0"/>
          <a:lstStyle/>
          <a:p>
            <a:pPr>
              <a:defRPr/>
            </a:pPr>
            <a:fld id="{1A8B1D8C-FB26-48C8-B081-D36D6BE42E3E}" type="slidenum">
              <a:rPr lang="en-US">
                <a:solidFill>
                  <a:schemeClr val="tx1">
                    <a:alpha val="65000"/>
                  </a:schemeClr>
                </a:solidFill>
              </a:rPr>
              <a:pPr>
                <a:defRPr/>
              </a:pPr>
              <a:t>9</a:t>
            </a:fld>
            <a:endParaRPr lang="en-US">
              <a:solidFill>
                <a:schemeClr val="tx1">
                  <a:alpha val="65000"/>
                </a:schemeClr>
              </a:solidFill>
            </a:endParaRPr>
          </a:p>
        </p:txBody>
      </p:sp>
      <p:sp>
        <p:nvSpPr>
          <p:cNvPr id="14340" name="Rectangle 3"/>
          <p:cNvSpPr>
            <a:spLocks noChangeArrowheads="1"/>
          </p:cNvSpPr>
          <p:nvPr/>
        </p:nvSpPr>
        <p:spPr bwMode="auto">
          <a:xfrm>
            <a:off x="609600" y="993775"/>
            <a:ext cx="7543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he-IL" b="1" dirty="0" smtClean="0"/>
              <a:t>2 Kings 19:35-37</a:t>
            </a:r>
          </a:p>
          <a:p>
            <a:pPr eaLnBrk="1" hangingPunct="1">
              <a:defRPr/>
            </a:pPr>
            <a:r>
              <a:rPr lang="en-US" baseline="30000" dirty="0" smtClean="0"/>
              <a:t>35 </a:t>
            </a:r>
            <a:r>
              <a:rPr lang="en-US" dirty="0" smtClean="0"/>
              <a:t>That night </a:t>
            </a:r>
            <a:r>
              <a:rPr lang="en-US" dirty="0" smtClean="0">
                <a:solidFill>
                  <a:srgbClr val="FF0000"/>
                </a:solidFill>
              </a:rPr>
              <a:t>the angel of the </a:t>
            </a:r>
            <a:r>
              <a:rPr lang="en-US" cap="small" dirty="0" smtClean="0">
                <a:solidFill>
                  <a:srgbClr val="FF0000"/>
                </a:solidFill>
              </a:rPr>
              <a:t>Lord</a:t>
            </a:r>
            <a:r>
              <a:rPr lang="en-US" dirty="0" smtClean="0">
                <a:solidFill>
                  <a:srgbClr val="FF0000"/>
                </a:solidFill>
              </a:rPr>
              <a:t> went out and put to death 185,000 in the Assyrian camp</a:t>
            </a:r>
            <a:r>
              <a:rPr lang="en-US" dirty="0" smtClean="0"/>
              <a:t>. When the people got up the next morning - there were all the dead bodies. </a:t>
            </a:r>
            <a:r>
              <a:rPr lang="en-US" baseline="30000" dirty="0" smtClean="0"/>
              <a:t>36 </a:t>
            </a:r>
            <a:r>
              <a:rPr lang="en-US" dirty="0" smtClean="0"/>
              <a:t>So </a:t>
            </a:r>
            <a:r>
              <a:rPr lang="en-US" dirty="0" smtClean="0">
                <a:solidFill>
                  <a:srgbClr val="00B050"/>
                </a:solidFill>
              </a:rPr>
              <a:t>Sennacherib king of Assyria departed and returned home…</a:t>
            </a:r>
            <a:r>
              <a:rPr lang="en-US" dirty="0" smtClean="0"/>
              <a:t> </a:t>
            </a:r>
            <a:r>
              <a:rPr lang="en-US" baseline="30000" dirty="0" smtClean="0"/>
              <a:t>37</a:t>
            </a:r>
            <a:r>
              <a:rPr lang="en-US" dirty="0" smtClean="0"/>
              <a:t> … </a:t>
            </a:r>
            <a:r>
              <a:rPr lang="en-US" dirty="0" smtClean="0">
                <a:solidFill>
                  <a:srgbClr val="0070C0"/>
                </a:solidFill>
              </a:rPr>
              <a:t>as he was worshiping in the house of </a:t>
            </a:r>
            <a:r>
              <a:rPr lang="en-US" dirty="0" err="1" smtClean="0">
                <a:solidFill>
                  <a:srgbClr val="0070C0"/>
                </a:solidFill>
              </a:rPr>
              <a:t>Nisrok</a:t>
            </a:r>
            <a:r>
              <a:rPr lang="en-US" dirty="0" smtClean="0">
                <a:solidFill>
                  <a:srgbClr val="0070C0"/>
                </a:solidFill>
              </a:rPr>
              <a:t> his god, that </a:t>
            </a:r>
            <a:r>
              <a:rPr lang="en-US" dirty="0" err="1" smtClean="0">
                <a:solidFill>
                  <a:srgbClr val="0070C0"/>
                </a:solidFill>
              </a:rPr>
              <a:t>Adrammelech</a:t>
            </a:r>
            <a:r>
              <a:rPr lang="en-US" dirty="0" smtClean="0">
                <a:solidFill>
                  <a:srgbClr val="0070C0"/>
                </a:solidFill>
              </a:rPr>
              <a:t> and </a:t>
            </a:r>
            <a:r>
              <a:rPr lang="en-US" dirty="0" err="1" smtClean="0">
                <a:solidFill>
                  <a:srgbClr val="0070C0"/>
                </a:solidFill>
              </a:rPr>
              <a:t>Sharezer</a:t>
            </a:r>
            <a:r>
              <a:rPr lang="en-US" dirty="0" smtClean="0">
                <a:solidFill>
                  <a:srgbClr val="0070C0"/>
                </a:solidFill>
              </a:rPr>
              <a:t> killed him with the sword…</a:t>
            </a:r>
            <a:endParaRPr lang="en-US" altLang="he-IL" b="1" dirty="0" smtClean="0"/>
          </a:p>
        </p:txBody>
      </p:sp>
      <p:sp>
        <p:nvSpPr>
          <p:cNvPr id="14341" name="Rectangle 4"/>
          <p:cNvSpPr>
            <a:spLocks noChangeArrowheads="1"/>
          </p:cNvSpPr>
          <p:nvPr/>
        </p:nvSpPr>
        <p:spPr bwMode="auto">
          <a:xfrm>
            <a:off x="609600" y="2962275"/>
            <a:ext cx="7543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US" altLang="he-IL" b="1" dirty="0" smtClean="0"/>
              <a:t>Isaiah 37:36-38</a:t>
            </a:r>
          </a:p>
          <a:p>
            <a:pPr>
              <a:defRPr/>
            </a:pPr>
            <a:r>
              <a:rPr lang="en-US" dirty="0" smtClean="0"/>
              <a:t> </a:t>
            </a:r>
            <a:r>
              <a:rPr lang="en-US" baseline="30000" dirty="0" smtClean="0"/>
              <a:t>36 </a:t>
            </a:r>
            <a:r>
              <a:rPr lang="en-US" dirty="0" smtClean="0"/>
              <a:t>Then </a:t>
            </a:r>
            <a:r>
              <a:rPr lang="en-US" dirty="0" smtClean="0">
                <a:solidFill>
                  <a:srgbClr val="FF0000"/>
                </a:solidFill>
              </a:rPr>
              <a:t>the angel of the </a:t>
            </a:r>
            <a:r>
              <a:rPr lang="en-US" cap="small" dirty="0" smtClean="0">
                <a:solidFill>
                  <a:srgbClr val="FF0000"/>
                </a:solidFill>
              </a:rPr>
              <a:t>Lord</a:t>
            </a:r>
            <a:r>
              <a:rPr lang="en-US" dirty="0" smtClean="0">
                <a:solidFill>
                  <a:srgbClr val="FF0000"/>
                </a:solidFill>
              </a:rPr>
              <a:t> went out and put to death 185,000 in the Assyrian camp</a:t>
            </a:r>
            <a:r>
              <a:rPr lang="en-US" dirty="0" smtClean="0"/>
              <a:t>. When the people got up the next morning there were all the dead bodies! </a:t>
            </a:r>
            <a:r>
              <a:rPr lang="en-US" baseline="30000" dirty="0" smtClean="0"/>
              <a:t>37 </a:t>
            </a:r>
            <a:r>
              <a:rPr lang="en-US" dirty="0" smtClean="0">
                <a:solidFill>
                  <a:srgbClr val="00B050"/>
                </a:solidFill>
              </a:rPr>
              <a:t>So Sennacherib king of Assyria broke camp and withdrew</a:t>
            </a:r>
            <a:r>
              <a:rPr lang="en-US" dirty="0" smtClean="0"/>
              <a:t> … </a:t>
            </a:r>
            <a:r>
              <a:rPr lang="en-US" baseline="30000" dirty="0" smtClean="0"/>
              <a:t>38 </a:t>
            </a:r>
            <a:r>
              <a:rPr lang="en-US" dirty="0" smtClean="0"/>
              <a:t>… </a:t>
            </a:r>
            <a:r>
              <a:rPr lang="en-US" dirty="0" smtClean="0">
                <a:solidFill>
                  <a:srgbClr val="0070C0"/>
                </a:solidFill>
              </a:rPr>
              <a:t>while he was worshiping in the temple of his god </a:t>
            </a:r>
            <a:r>
              <a:rPr lang="en-US" dirty="0" err="1" smtClean="0">
                <a:solidFill>
                  <a:srgbClr val="0070C0"/>
                </a:solidFill>
              </a:rPr>
              <a:t>Nisrok</a:t>
            </a:r>
            <a:r>
              <a:rPr lang="en-US" dirty="0" smtClean="0">
                <a:solidFill>
                  <a:srgbClr val="0070C0"/>
                </a:solidFill>
              </a:rPr>
              <a:t>, </a:t>
            </a:r>
            <a:r>
              <a:rPr lang="en-US" u="sng" dirty="0" smtClean="0">
                <a:solidFill>
                  <a:srgbClr val="0070C0"/>
                </a:solidFill>
              </a:rPr>
              <a:t>his sons</a:t>
            </a:r>
            <a:r>
              <a:rPr lang="en-US" dirty="0" smtClean="0">
                <a:solidFill>
                  <a:srgbClr val="0070C0"/>
                </a:solidFill>
              </a:rPr>
              <a:t> </a:t>
            </a:r>
            <a:r>
              <a:rPr lang="en-US" dirty="0" err="1" smtClean="0">
                <a:solidFill>
                  <a:srgbClr val="0070C0"/>
                </a:solidFill>
              </a:rPr>
              <a:t>Adrammelech</a:t>
            </a:r>
            <a:r>
              <a:rPr lang="en-US" dirty="0" smtClean="0">
                <a:solidFill>
                  <a:srgbClr val="0070C0"/>
                </a:solidFill>
              </a:rPr>
              <a:t> and </a:t>
            </a:r>
            <a:r>
              <a:rPr lang="en-US" dirty="0" err="1" smtClean="0">
                <a:solidFill>
                  <a:srgbClr val="0070C0"/>
                </a:solidFill>
              </a:rPr>
              <a:t>Sharezer</a:t>
            </a:r>
            <a:r>
              <a:rPr lang="en-US" dirty="0" smtClean="0">
                <a:solidFill>
                  <a:srgbClr val="0070C0"/>
                </a:solidFill>
              </a:rPr>
              <a:t> killed him with the sword …</a:t>
            </a:r>
          </a:p>
          <a:p>
            <a:pPr>
              <a:defRPr/>
            </a:pPr>
            <a:endParaRPr lang="en-US" dirty="0" smtClean="0">
              <a:solidFill>
                <a:srgbClr val="0070C0"/>
              </a:solidFill>
            </a:endParaRPr>
          </a:p>
        </p:txBody>
      </p:sp>
      <p:sp>
        <p:nvSpPr>
          <p:cNvPr id="190470" name="Rectangle 5"/>
          <p:cNvSpPr>
            <a:spLocks noChangeArrowheads="1"/>
          </p:cNvSpPr>
          <p:nvPr/>
        </p:nvSpPr>
        <p:spPr bwMode="auto">
          <a:xfrm>
            <a:off x="609600" y="5056188"/>
            <a:ext cx="7543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0" eaLnBrk="1" hangingPunct="1">
              <a:lnSpc>
                <a:spcPct val="100000"/>
              </a:lnSpc>
              <a:spcBef>
                <a:spcPct val="0"/>
              </a:spcBef>
              <a:buFontTx/>
              <a:buNone/>
            </a:pPr>
            <a:r>
              <a:rPr lang="en-US" altLang="he-IL" sz="1800" b="1">
                <a:latin typeface="Arial" panose="020B0604020202020204" pitchFamily="34" charset="0"/>
              </a:rPr>
              <a:t>2 Chronicles 32:21 </a:t>
            </a:r>
          </a:p>
          <a:p>
            <a:pPr algn="l" rtl="0">
              <a:lnSpc>
                <a:spcPct val="100000"/>
              </a:lnSpc>
              <a:spcBef>
                <a:spcPct val="0"/>
              </a:spcBef>
              <a:buFontTx/>
              <a:buNone/>
            </a:pPr>
            <a:r>
              <a:rPr lang="en-US" altLang="he-IL" sz="1800" baseline="30000">
                <a:latin typeface="Corbel" panose="020B0503020204020204" pitchFamily="34" charset="0"/>
                <a:cs typeface="Tahoma" panose="020B0604030504040204" pitchFamily="34" charset="0"/>
              </a:rPr>
              <a:t>21 </a:t>
            </a:r>
            <a:r>
              <a:rPr lang="en-US" altLang="he-IL" sz="1800">
                <a:solidFill>
                  <a:srgbClr val="FF0000"/>
                </a:solidFill>
                <a:latin typeface="Arial" panose="020B0604020202020204" pitchFamily="34" charset="0"/>
              </a:rPr>
              <a:t>The Lord sent an angel who annihilated every mighty warrior, commander, and officer in the army of the king</a:t>
            </a:r>
            <a:r>
              <a:rPr lang="en-US" altLang="he-IL" sz="1800">
                <a:latin typeface="Arial" panose="020B0604020202020204" pitchFamily="34" charset="0"/>
              </a:rPr>
              <a:t> of Assyria, </a:t>
            </a:r>
            <a:r>
              <a:rPr lang="en-US" altLang="he-IL" sz="1800">
                <a:solidFill>
                  <a:srgbClr val="00B050"/>
                </a:solidFill>
                <a:latin typeface="Arial" panose="020B0604020202020204" pitchFamily="34" charset="0"/>
              </a:rPr>
              <a:t>and he returned in disgrace to his land</a:t>
            </a:r>
            <a:r>
              <a:rPr lang="en-US" altLang="he-IL" sz="1800">
                <a:latin typeface="Arial" panose="020B0604020202020204" pitchFamily="34" charset="0"/>
              </a:rPr>
              <a:t>. </a:t>
            </a:r>
            <a:r>
              <a:rPr lang="en-US" altLang="he-IL" sz="1800">
                <a:solidFill>
                  <a:srgbClr val="0070C0"/>
                </a:solidFill>
                <a:latin typeface="Arial" panose="020B0604020202020204" pitchFamily="34" charset="0"/>
              </a:rPr>
              <a:t>He entered the house of his god, and there some of </a:t>
            </a:r>
            <a:r>
              <a:rPr lang="en-US" altLang="he-IL" sz="1800" u="sng">
                <a:solidFill>
                  <a:srgbClr val="0070C0"/>
                </a:solidFill>
                <a:latin typeface="Arial" panose="020B0604020202020204" pitchFamily="34" charset="0"/>
              </a:rPr>
              <a:t>his own offspring</a:t>
            </a:r>
            <a:r>
              <a:rPr lang="en-US" altLang="he-IL" sz="1800">
                <a:solidFill>
                  <a:srgbClr val="0070C0"/>
                </a:solidFill>
                <a:latin typeface="Arial" panose="020B0604020202020204" pitchFamily="34" charset="0"/>
              </a:rPr>
              <a:t> struck him down by the sword. </a:t>
            </a:r>
          </a:p>
        </p:txBody>
      </p:sp>
    </p:spTree>
    <p:extLst>
      <p:ext uri="{BB962C8B-B14F-4D97-AF65-F5344CB8AC3E}">
        <p14:creationId xmlns:p14="http://schemas.microsoft.com/office/powerpoint/2010/main" val="102724440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TC101790491[[fn=Mylar]]</Template>
  <TotalTime>6800</TotalTime>
  <Words>2168</Words>
  <Application>Microsoft Office PowerPoint</Application>
  <PresentationFormat>‫הצגה על המסך (4:3)</PresentationFormat>
  <Paragraphs>366</Paragraphs>
  <Slides>37</Slides>
  <Notes>22</Notes>
  <HiddenSlides>0</HiddenSlides>
  <MMClips>0</MMClips>
  <ScaleCrop>false</ScaleCrop>
  <HeadingPairs>
    <vt:vector size="8" baseType="variant">
      <vt:variant>
        <vt:lpstr>גופנים בשימוש</vt:lpstr>
      </vt:variant>
      <vt:variant>
        <vt:i4>10</vt:i4>
      </vt:variant>
      <vt:variant>
        <vt:lpstr>ערכת נושא</vt:lpstr>
      </vt:variant>
      <vt:variant>
        <vt:i4>1</vt:i4>
      </vt:variant>
      <vt:variant>
        <vt:lpstr>שרתי OLE מוטבעים</vt:lpstr>
      </vt:variant>
      <vt:variant>
        <vt:i4>1</vt:i4>
      </vt:variant>
      <vt:variant>
        <vt:lpstr>כותרות שקופיות</vt:lpstr>
      </vt:variant>
      <vt:variant>
        <vt:i4>37</vt:i4>
      </vt:variant>
    </vt:vector>
  </HeadingPairs>
  <TitlesOfParts>
    <vt:vector size="49" baseType="lpstr">
      <vt:lpstr>Agency FB</vt:lpstr>
      <vt:lpstr>Andalus</vt:lpstr>
      <vt:lpstr>Arial</vt:lpstr>
      <vt:lpstr>Calibri</vt:lpstr>
      <vt:lpstr>Calibri Light</vt:lpstr>
      <vt:lpstr>Corbel</vt:lpstr>
      <vt:lpstr>Roboto</vt:lpstr>
      <vt:lpstr>Tahoma</vt:lpstr>
      <vt:lpstr>Times New Roman</vt:lpstr>
      <vt:lpstr>Tunga</vt:lpstr>
      <vt:lpstr>ערכת נושא Office</vt:lpstr>
      <vt:lpstr>Package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The Sennacherib Prisms</vt:lpstr>
      <vt:lpstr>…..  As for Hezekiah the Judahite who had not submitted to my yoke,   I surrounded 46 of his strong walled towns, and countless small places around them, and conquered them by means of earth ramps and siege engines, attack by infantry men, mining, breaching, and scaling.   200,150 people of all ranks, men and women, horses, mules, donkeys, camels, cattle and sheep without number I brought out and counted as spoil.   Himself I made prisoner in Jerusalem, his royal residence, like a bird in a cage.         I put watch-posts around him, and made it impossible for anyone to escape from his city. The cities which I had despoiled I cut off from his territory and gave to Mitinti king of Ashdod, Padi king of Ekron, and Sil-Bel king of Gaza, so reducing his realm.         I added to their previous annual tax a tribute suitable my lordship, and imposed it on them.        Now the fear of my lordly splendor overwhelmed that Hezekiah. The warriors and select troops he had brought in to strengthen his royal city, Jerusalem, did not fight.   He had brought after me to Nineveh, my royal city, 30 talents of gold, 800 talents of silver, best antimony, large blocks of carnelian, ivory-decorated beds, ivory-decorated chairs, elephant hides, tusks, ebony, box-wood, valuable treasures of every sort, and his daughters, women of his palace, men and women singers. He sent his personal messenger to pay tribute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Royal storage jars from Lachish British Museum</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691</cp:revision>
  <cp:lastPrinted>1601-01-01T00:00:00Z</cp:lastPrinted>
  <dcterms:created xsi:type="dcterms:W3CDTF">1601-01-01T00:00:00Z</dcterms:created>
  <dcterms:modified xsi:type="dcterms:W3CDTF">2022-09-26T17:59:21Z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