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  <p:sldMasterId id="2147484221" r:id="rId2"/>
  </p:sldMasterIdLst>
  <p:notesMasterIdLst>
    <p:notesMasterId r:id="rId47"/>
  </p:notesMasterIdLst>
  <p:sldIdLst>
    <p:sldId id="436" r:id="rId3"/>
    <p:sldId id="378" r:id="rId4"/>
    <p:sldId id="440" r:id="rId5"/>
    <p:sldId id="388" r:id="rId6"/>
    <p:sldId id="394" r:id="rId7"/>
    <p:sldId id="395" r:id="rId8"/>
    <p:sldId id="390" r:id="rId9"/>
    <p:sldId id="391" r:id="rId10"/>
    <p:sldId id="397" r:id="rId11"/>
    <p:sldId id="355" r:id="rId12"/>
    <p:sldId id="399" r:id="rId13"/>
    <p:sldId id="398" r:id="rId14"/>
    <p:sldId id="400" r:id="rId15"/>
    <p:sldId id="401" r:id="rId16"/>
    <p:sldId id="402" r:id="rId17"/>
    <p:sldId id="403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37" r:id="rId27"/>
    <p:sldId id="414" r:id="rId28"/>
    <p:sldId id="416" r:id="rId29"/>
    <p:sldId id="417" r:id="rId30"/>
    <p:sldId id="418" r:id="rId31"/>
    <p:sldId id="441" r:id="rId32"/>
    <p:sldId id="419" r:id="rId33"/>
    <p:sldId id="438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9" r:id="rId42"/>
    <p:sldId id="428" r:id="rId43"/>
    <p:sldId id="430" r:id="rId44"/>
    <p:sldId id="431" r:id="rId45"/>
    <p:sldId id="433" r:id="rId46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96" autoAdjust="0"/>
    <p:restoredTop sz="76693" autoAdjust="0"/>
  </p:normalViewPr>
  <p:slideViewPr>
    <p:cSldViewPr>
      <p:cViewPr varScale="1">
        <p:scale>
          <a:sx n="86" d="100"/>
          <a:sy n="86" d="100"/>
        </p:scale>
        <p:origin x="5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F788BFD-E519-46DB-96E5-E26302BBC06C}" type="datetimeFigureOut">
              <a:rPr lang="he-IL"/>
              <a:pPr>
                <a:defRPr/>
              </a:pPr>
              <a:t>ב'/תשרי/תשפ"ג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noProof="0" smtClean="0"/>
              <a:t>Click to edit Master text styles</a:t>
            </a:r>
          </a:p>
          <a:p>
            <a:pPr lvl="1"/>
            <a:r>
              <a:rPr lang="en-US" altLang="he-IL" noProof="0" smtClean="0"/>
              <a:t>Second level</a:t>
            </a:r>
          </a:p>
          <a:p>
            <a:pPr lvl="2"/>
            <a:r>
              <a:rPr lang="en-US" altLang="he-IL" noProof="0" smtClean="0"/>
              <a:t>Third level</a:t>
            </a:r>
          </a:p>
          <a:p>
            <a:pPr lvl="3"/>
            <a:r>
              <a:rPr lang="en-US" altLang="he-IL" noProof="0" smtClean="0"/>
              <a:t>Fourth level</a:t>
            </a:r>
          </a:p>
          <a:p>
            <a:pPr lvl="4"/>
            <a:r>
              <a:rPr lang="en-US" altLang="he-IL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0DA6B107-26E0-454A-A8C5-1A546828351F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6842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C01B8104-70F6-4A5A-8EBC-14D346FB8C10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</a:t>
            </a:fld>
            <a:endParaRPr lang="he-IL" altLang="he-I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93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Often, high officials are mentioned in the OT,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officials which had personal seals (some of them more than one seal)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474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970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Seals are found,</a:t>
            </a:r>
            <a:r>
              <a:rPr lang="en-US" b="1" baseline="0" dirty="0" smtClean="0"/>
              <a:t> relatively, in abundance.</a:t>
            </a:r>
          </a:p>
          <a:p>
            <a:pPr algn="ctr" rtl="0"/>
            <a:endParaRPr lang="en-US" b="1" baseline="0" smtClean="0"/>
          </a:p>
          <a:p>
            <a:pPr algn="ctr" rtl="0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7285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millennium</a:t>
            </a:r>
            <a:r>
              <a:rPr lang="en-US" b="1" baseline="0" dirty="0" smtClean="0"/>
              <a:t> Egyptian stone jars covered with gold leaves and sealed with bullae</a:t>
            </a:r>
            <a:r>
              <a:rPr lang="en-US" b="1" dirty="0" smtClean="0"/>
              <a:t>, </a:t>
            </a:r>
          </a:p>
          <a:p>
            <a:pPr algn="ctr" rtl="0"/>
            <a:r>
              <a:rPr lang="en-US" b="1" dirty="0" smtClean="0"/>
              <a:t>a papyrus letter from the Persian Period, 5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 BCE</a:t>
            </a:r>
            <a:r>
              <a:rPr lang="en-US" b="1" baseline="0" dirty="0" smtClean="0"/>
              <a:t> tied and sealed with a bulla</a:t>
            </a:r>
            <a:r>
              <a:rPr lang="en-US" b="1" dirty="0" smtClean="0"/>
              <a:t> </a:t>
            </a:r>
          </a:p>
          <a:p>
            <a:pPr algn="ctr" rtl="0"/>
            <a:r>
              <a:rPr lang="en-US" b="1" dirty="0" smtClean="0"/>
              <a:t>and a Hellenistic 2</a:t>
            </a:r>
            <a:r>
              <a:rPr lang="en-US" b="1" baseline="30000" dirty="0" smtClean="0"/>
              <a:t>nd</a:t>
            </a:r>
            <a:r>
              <a:rPr lang="en-US" b="1" dirty="0" smtClean="0"/>
              <a:t> cent BCE document sealed</a:t>
            </a:r>
            <a:r>
              <a:rPr lang="en-US" b="1" baseline="0" dirty="0" smtClean="0"/>
              <a:t> by 7 bullae</a:t>
            </a:r>
            <a:endParaRPr lang="en-US" b="1" dirty="0" smtClean="0"/>
          </a:p>
          <a:p>
            <a:r>
              <a:rPr lang="en-US" b="1" dirty="0" smtClean="0"/>
              <a:t>which</a:t>
            </a:r>
          </a:p>
          <a:p>
            <a:pPr algn="ctr" rtl="0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7027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sealed entrance to Tut </a:t>
            </a:r>
            <a:r>
              <a:rPr lang="en-US" b="1" dirty="0" err="1" smtClean="0"/>
              <a:t>Anch</a:t>
            </a:r>
            <a:r>
              <a:rPr lang="en-US" b="1" dirty="0" smtClean="0"/>
              <a:t> </a:t>
            </a:r>
            <a:r>
              <a:rPr lang="en-US" b="1" dirty="0" err="1" smtClean="0"/>
              <a:t>Amun’s</a:t>
            </a:r>
            <a:r>
              <a:rPr lang="en-US" b="1" dirty="0" smtClean="0"/>
              <a:t> tomb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4685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sealed shrine in the Tut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Anch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Amun’s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tomb</a:t>
            </a: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416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Aramaic sealed letter from Elephantine</a:t>
            </a: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0952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unique bulla of Ahaz known to date</a:t>
            </a: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9210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Several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such bullae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Hezekiah with unknown provenance were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published</a:t>
            </a: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he-IL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 years later, an </a:t>
            </a:r>
            <a:r>
              <a:rPr kumimoji="0" lang="en-US" altLang="he-IL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identical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seal impression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been discovered </a:t>
            </a: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Jerusalem, in the City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David </a:t>
            </a: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excavations</a:t>
            </a: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impressed by the same seal. </a:t>
            </a: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he-IL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he-IL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he-IL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0205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tx1"/>
                </a:solidFill>
              </a:rPr>
              <a:t>Those are the 3 different seal impression of Hezekiah</a:t>
            </a:r>
            <a:r>
              <a:rPr lang="en-US" b="1" baseline="0" dirty="0" smtClean="0">
                <a:solidFill>
                  <a:schemeClr val="tx1"/>
                </a:solidFill>
              </a:rPr>
              <a:t> king of Judah,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schemeClr val="tx1"/>
                </a:solidFill>
              </a:rPr>
              <a:t>one with the winged sun disk flanked by 2 “Ankhs”, the key of life emblems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schemeClr val="tx1"/>
                </a:solidFill>
              </a:rPr>
              <a:t>and two similar, but not exact, with winged scarabs.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>
              <a:solidFill>
                <a:schemeClr val="tx1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schemeClr val="tx1"/>
                </a:solidFill>
              </a:rPr>
              <a:t>Clearly, the Egyptian influence is evident.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022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Inscriptions from Jerusalem, ca. 700 BCE</a:t>
            </a:r>
          </a:p>
          <a:p>
            <a:pPr algn="ctr" rtl="0"/>
            <a:r>
              <a:rPr lang="en-US" dirty="0" smtClean="0"/>
              <a:t>Seals, Seal impression</a:t>
            </a:r>
            <a:r>
              <a:rPr lang="en-US" smtClean="0"/>
              <a:t>, funerary 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701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royal winged sun disc appears on both the lmlk jar handles and the royal bulla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2044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royal (4 and 2) winged scarab appears on both the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lmlk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jar handles and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the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royal bulla</a:t>
            </a: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4117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rtl="0" eaLnBrk="1" hangingPunct="1">
              <a:spcBef>
                <a:spcPct val="0"/>
              </a:spcBef>
            </a:pPr>
            <a:r>
              <a:rPr lang="en-US" altLang="he-IL" b="1" dirty="0" smtClean="0"/>
              <a:t>The similar Egyptian iconography is found on both, the royal seals and on the LMLK jar handles</a:t>
            </a:r>
            <a:endParaRPr lang="he-IL" altLang="he-IL" b="1" dirty="0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87927D67-F4C3-414A-8675-2DBD2FF5FE46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24</a:t>
            </a:fld>
            <a:endParaRPr lang="he-IL" altLang="he-I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79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first recorded royal bulla has been published by Nahman Avigad in 1986 from Sasson collection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Today are known 20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Royal seal impression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Hezekiah: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bullae depicting the winged sun disk, impressed by the same seal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12 bullae depicting a 4 winged scarab, impressed by 2 different seals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1209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In addition to</a:t>
            </a:r>
            <a:r>
              <a:rPr lang="en-US" b="1" baseline="0" dirty="0" smtClean="0"/>
              <a:t> the royal seals, we find bullae belonging to high officials mentioning their titles: </a:t>
            </a:r>
          </a:p>
          <a:p>
            <a:pPr algn="ctr" rtl="0"/>
            <a:r>
              <a:rPr lang="en-US" b="1" baseline="0" dirty="0" smtClean="0"/>
              <a:t>“Servants of Hezekiah”, probably a higher status than just “Servants of the King”. 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9061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Two exceptional bullae mentioning the name of the kings, have two titles: </a:t>
            </a:r>
          </a:p>
          <a:p>
            <a:pPr algn="ctr" rtl="0"/>
            <a:r>
              <a:rPr lang="en-US" b="1" dirty="0" smtClean="0"/>
              <a:t>No. 1 is “The servant of king Ahaz (of Judah)”, the father of Hezekiah, as also the “Secretary”, </a:t>
            </a:r>
          </a:p>
          <a:p>
            <a:pPr algn="ctr" rtl="0"/>
            <a:r>
              <a:rPr lang="en-US" b="1" dirty="0" smtClean="0"/>
              <a:t>And no</a:t>
            </a:r>
            <a:r>
              <a:rPr lang="en-US" b="1" baseline="0" dirty="0" smtClean="0"/>
              <a:t> 2 is “The commander of the Army”, and “The servant of </a:t>
            </a:r>
            <a:r>
              <a:rPr lang="en-US" b="1" baseline="0" dirty="0" err="1" smtClean="0"/>
              <a:t>Hoshea</a:t>
            </a:r>
            <a:r>
              <a:rPr lang="en-US" b="1" baseline="0" dirty="0" smtClean="0"/>
              <a:t>” (the king of Israel” !!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5541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endParaRPr lang="en-US" b="1" dirty="0" smtClean="0"/>
          </a:p>
          <a:p>
            <a:pPr algn="ctr" rtl="0"/>
            <a:r>
              <a:rPr lang="en-US" b="1" dirty="0" smtClean="0"/>
              <a:t>Complementing the OT narrative</a:t>
            </a:r>
          </a:p>
          <a:p>
            <a:pPr algn="ctr" rtl="0"/>
            <a:endParaRPr lang="en-US" b="1" dirty="0" smtClean="0"/>
          </a:p>
          <a:p>
            <a:pPr algn="ctr" rtl="0"/>
            <a:r>
              <a:rPr lang="en-US" b="1" dirty="0" smtClean="0"/>
              <a:t>From top left clockwise: </a:t>
            </a:r>
          </a:p>
          <a:p>
            <a:pPr algn="ctr" rtl="0"/>
            <a:r>
              <a:rPr lang="en-US" b="1" dirty="0" smtClean="0"/>
              <a:t> </a:t>
            </a:r>
          </a:p>
          <a:p>
            <a:pPr algn="ctr" rtl="0"/>
            <a:r>
              <a:rPr lang="en-US" b="1" dirty="0" smtClean="0"/>
              <a:t>“</a:t>
            </a:r>
            <a:r>
              <a:rPr lang="en-US" b="1" dirty="0" err="1" smtClean="0"/>
              <a:t>Ma’aseyahu</a:t>
            </a:r>
            <a:r>
              <a:rPr lang="en-US" b="1" dirty="0" smtClean="0"/>
              <a:t> the Judge”	                          	         “</a:t>
            </a:r>
            <a:r>
              <a:rPr lang="en-US" b="1" dirty="0" err="1" smtClean="0"/>
              <a:t>Hagab</a:t>
            </a:r>
            <a:r>
              <a:rPr lang="en-US" b="1" dirty="0" smtClean="0"/>
              <a:t> the Minister of the City” </a:t>
            </a:r>
          </a:p>
          <a:p>
            <a:pPr algn="ctr" rtl="0"/>
            <a:endParaRPr lang="en-US" b="1" dirty="0" smtClean="0"/>
          </a:p>
          <a:p>
            <a:pPr algn="ctr" rtl="0"/>
            <a:r>
              <a:rPr lang="en-US" b="1" dirty="0" smtClean="0"/>
              <a:t>“</a:t>
            </a:r>
            <a:r>
              <a:rPr lang="en-US" b="1" dirty="0" err="1" smtClean="0"/>
              <a:t>Azaryahu</a:t>
            </a:r>
            <a:r>
              <a:rPr lang="en-US" b="1" dirty="0" smtClean="0"/>
              <a:t> the Gate Guardian of the Jail”     	                   “The Minister of the City” </a:t>
            </a:r>
          </a:p>
          <a:p>
            <a:pPr algn="ctr" rtl="0"/>
            <a:r>
              <a:rPr lang="en-US" b="1" dirty="0" smtClean="0"/>
              <a:t>                                                                                  		with Assyrian iconography)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6482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term FISCAL BULLAE are given to bullae</a:t>
            </a:r>
            <a:r>
              <a:rPr lang="en-US" b="1" baseline="0" dirty="0" smtClean="0"/>
              <a:t> used in Judah in the time of Hezekiah, </a:t>
            </a:r>
          </a:p>
          <a:p>
            <a:pPr algn="ctr" rtl="0"/>
            <a:r>
              <a:rPr lang="en-US" b="1" baseline="0" dirty="0" smtClean="0"/>
              <a:t>probably from 701 BCE, after the Assyrian conquest, in order to collect the taxes 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2061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fiscal bullae are written in ancient Hebrew</a:t>
            </a:r>
          </a:p>
          <a:p>
            <a:pPr algn="ctr" rtl="0"/>
            <a:r>
              <a:rPr lang="en-US" b="1" dirty="0" smtClean="0"/>
              <a:t>But</a:t>
            </a:r>
            <a:r>
              <a:rPr lang="en-US" b="1" baseline="0" dirty="0" smtClean="0"/>
              <a:t> the numerals are in Hieratic </a:t>
            </a:r>
          </a:p>
          <a:p>
            <a:pPr algn="ctr" rtl="0"/>
            <a:r>
              <a:rPr lang="en-US" b="1" baseline="0" dirty="0" smtClean="0"/>
              <a:t>The Hebrews did not developed a numeral system and they adopted the </a:t>
            </a:r>
          </a:p>
          <a:p>
            <a:pPr algn="ctr" rtl="0"/>
            <a:r>
              <a:rPr lang="en-US" b="1" baseline="0" dirty="0" smtClean="0"/>
              <a:t>Egyptian Hieratic system (another Egyptian influence) 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4767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Two fragmentary fiscal bullae found in controlled excavations in Jerusalem 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376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At the British Museum are displayed storage jars which are typical Judahites</a:t>
            </a:r>
          </a:p>
          <a:p>
            <a:pPr algn="ctr" rtl="0"/>
            <a:endParaRPr lang="en-US" b="1" dirty="0" smtClean="0"/>
          </a:p>
          <a:p>
            <a:pPr algn="ctr" rtl="0"/>
            <a:r>
              <a:rPr lang="en-US" b="1" dirty="0" smtClean="0"/>
              <a:t>This particular jar is a prototype of the Fiscal container, </a:t>
            </a:r>
          </a:p>
          <a:p>
            <a:pPr algn="ctr" rtl="0"/>
            <a:r>
              <a:rPr lang="en-US" b="1" dirty="0" smtClean="0"/>
              <a:t>usually having on the handle a seal impression, </a:t>
            </a:r>
          </a:p>
          <a:p>
            <a:pPr algn="ctr" rtl="0"/>
            <a:r>
              <a:rPr lang="en-US" b="1" dirty="0" smtClean="0"/>
              <a:t>which was made before firing.</a:t>
            </a:r>
            <a:r>
              <a:rPr lang="en-US" b="1" baseline="0" dirty="0" smtClean="0"/>
              <a:t> </a:t>
            </a:r>
          </a:p>
          <a:p>
            <a:pPr algn="ctr" rtl="0"/>
            <a:endParaRPr lang="en-US" b="1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6439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majority of the fiscal bullae have 3 registers</a:t>
            </a:r>
          </a:p>
          <a:p>
            <a:pPr algn="ctr" rtl="0"/>
            <a:r>
              <a:rPr lang="en-US" b="1" dirty="0" smtClean="0"/>
              <a:t>The first register contains the date, the second one contains the name of a town </a:t>
            </a:r>
          </a:p>
          <a:p>
            <a:pPr algn="ctr" rtl="0"/>
            <a:r>
              <a:rPr lang="en-US" b="1" dirty="0" smtClean="0"/>
              <a:t>and the third register contains the ownership</a:t>
            </a:r>
            <a:r>
              <a:rPr lang="en-US" b="1" baseline="0" dirty="0" smtClean="0"/>
              <a:t> “Belonging to the King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3162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fact that all the fiscal bullae are mentioned in the OT</a:t>
            </a:r>
          </a:p>
          <a:p>
            <a:pPr algn="ctr" rtl="0"/>
            <a:r>
              <a:rPr lang="en-US" b="1" dirty="0" smtClean="0"/>
              <a:t>Proves the validity of the OT account as given in the book of Joshua. </a:t>
            </a:r>
          </a:p>
          <a:p>
            <a:pPr algn="ctr" rtl="0"/>
            <a:endParaRPr lang="en-US" b="1" dirty="0" smtClean="0"/>
          </a:p>
          <a:p>
            <a:pPr algn="ctr" rtl="0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9632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30 fiscal bullae are published to date</a:t>
            </a:r>
            <a:r>
              <a:rPr lang="en-US" b="1" baseline="0" dirty="0" smtClean="0"/>
              <a:t> and the corpus is expected to grow </a:t>
            </a:r>
          </a:p>
          <a:p>
            <a:pPr algn="ctr" rtl="0"/>
            <a:r>
              <a:rPr lang="en-US" b="1" baseline="0" dirty="0" smtClean="0"/>
              <a:t>to include ALL the biblical towns mentioned in the book of Joshua.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97130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town of </a:t>
            </a:r>
            <a:r>
              <a:rPr lang="en-US" b="1" dirty="0" err="1" smtClean="0"/>
              <a:t>Socho</a:t>
            </a:r>
            <a:r>
              <a:rPr lang="en-US" b="1" dirty="0" smtClean="0"/>
              <a:t> is found,</a:t>
            </a:r>
            <a:r>
              <a:rPr lang="en-US" b="1" baseline="0" dirty="0" smtClean="0"/>
              <a:t> as expected, on Fiscal Bullae as also on the Fiscal LMLK jars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525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town of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Zif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found on Fiscal Bullae as also on the Fiscal LMLK jars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2507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42775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two remaining name,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MMShT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Hebron, which appear on the jars,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also expected to be discovered on fiscal bullae</a:t>
            </a: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 rtl="0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25587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unique fiscal bulla is dated to the third (year),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mentions that it belongs to the Custom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town’s name and no royal ownership are mentioned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will call this type of bullae “A Minimalistic Fiscal Bulla”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4105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corpus of seals and seal impressions</a:t>
            </a:r>
            <a:r>
              <a:rPr lang="en-US" b="1" baseline="0" dirty="0" smtClean="0"/>
              <a:t> up to date is over 2,500 </a:t>
            </a:r>
          </a:p>
          <a:p>
            <a:pPr algn="ctr" rtl="0"/>
            <a:endParaRPr lang="en-US" b="1" baseline="0" dirty="0" smtClean="0"/>
          </a:p>
          <a:p>
            <a:pPr algn="ctr" rtl="0"/>
            <a:r>
              <a:rPr lang="en-US" b="1" baseline="0" dirty="0" smtClean="0"/>
              <a:t>and the number is constantly growing.    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40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11600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Bullae and seals are a first-hand find that supports and confirms the biblical story of the period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41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0104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Fiscal terracotta jars of this type are found in every city</a:t>
            </a:r>
            <a:r>
              <a:rPr lang="en-US" baseline="0" dirty="0" smtClean="0"/>
              <a:t> in Judah,</a:t>
            </a:r>
            <a:r>
              <a:rPr lang="en-US" dirty="0" smtClean="0"/>
              <a:t> </a:t>
            </a:r>
          </a:p>
          <a:p>
            <a:pPr algn="ctr" rtl="0"/>
            <a:r>
              <a:rPr lang="en-US" dirty="0" smtClean="0"/>
              <a:t>usually having on the handles seal impressions </a:t>
            </a:r>
          </a:p>
          <a:p>
            <a:pPr algn="ctr" rtl="0"/>
            <a:r>
              <a:rPr lang="en-US" dirty="0" smtClean="0"/>
              <a:t>decorated with winged scarabs and winged solar discs</a:t>
            </a:r>
          </a:p>
          <a:p>
            <a:pPr algn="ctr" rtl="0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4410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material with unknown provenance in private collections are of high importance, </a:t>
            </a:r>
          </a:p>
          <a:p>
            <a:pPr algn="ctr" rtl="0"/>
            <a:r>
              <a:rPr lang="en-US" b="1" dirty="0" smtClean="0"/>
              <a:t>as</a:t>
            </a:r>
            <a:r>
              <a:rPr lang="en-US" b="1" baseline="0" dirty="0" smtClean="0"/>
              <a:t> more materials recovered in control excavations turns out to be </a:t>
            </a:r>
          </a:p>
          <a:p>
            <a:pPr algn="ctr" rtl="0"/>
            <a:r>
              <a:rPr lang="en-US" b="1" baseline="0" dirty="0" smtClean="0"/>
              <a:t>duplicates of already published material.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42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1872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0774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Thank you for your attention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795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Bothe emblems, the 4 winged scarab and the 2 winged solar disc,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used in all 4 locations: Hebron,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Socho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Ziph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Mmsht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know to locate the first 3 towns but we don’t know a town with the name 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MMShT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were attempts to identify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MMSht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Jerusalem, but the arguments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not convincing. </a:t>
            </a:r>
            <a:endParaRPr kumimoji="0" lang="he-IL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he-IL" altLang="he-IL" dirty="0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9C8B5E8E-E8B7-4614-A864-3CE2F3DCB4AB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5</a:t>
            </a:fld>
            <a:endParaRPr lang="he-IL" altLang="he-I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5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The 4 towns mentioned on the seals are: </a:t>
            </a:r>
          </a:p>
          <a:p>
            <a:pPr algn="ctr" rtl="0"/>
            <a:r>
              <a:rPr lang="en-US" b="1" dirty="0" err="1" smtClean="0"/>
              <a:t>Mmshat</a:t>
            </a:r>
            <a:r>
              <a:rPr lang="en-US" b="1" baseline="0" dirty="0" smtClean="0"/>
              <a:t> (probably Jerusalem), Hebron, </a:t>
            </a:r>
            <a:r>
              <a:rPr lang="en-US" b="1" baseline="0" dirty="0" err="1" smtClean="0"/>
              <a:t>Ziph</a:t>
            </a:r>
            <a:r>
              <a:rPr lang="en-US" b="1" baseline="0" dirty="0" smtClean="0"/>
              <a:t> and </a:t>
            </a:r>
            <a:r>
              <a:rPr lang="en-US" b="1" baseline="0" dirty="0" err="1" smtClean="0"/>
              <a:t>Socho</a:t>
            </a:r>
            <a:r>
              <a:rPr lang="en-US" b="1" baseline="0" dirty="0" smtClean="0"/>
              <a:t>, </a:t>
            </a:r>
          </a:p>
          <a:p>
            <a:pPr algn="ctr" rtl="0"/>
            <a:r>
              <a:rPr lang="en-US" b="1" baseline="0" dirty="0" smtClean="0"/>
              <a:t>all 4 located in central Judah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7557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An additional phenomenon, </a:t>
            </a:r>
          </a:p>
          <a:p>
            <a:pPr algn="ctr" rtl="0"/>
            <a:endParaRPr lang="en-US" b="1" dirty="0" smtClean="0"/>
          </a:p>
          <a:p>
            <a:pPr algn="ctr" rtl="0"/>
            <a:r>
              <a:rPr lang="en-US" b="1" dirty="0" smtClean="0"/>
              <a:t>which appear simultaneously with the LMLK impressions, </a:t>
            </a:r>
          </a:p>
          <a:p>
            <a:pPr algn="ctr" rtl="0"/>
            <a:endParaRPr lang="en-US" b="1" dirty="0" smtClean="0"/>
          </a:p>
          <a:p>
            <a:pPr algn="ctr" rtl="0"/>
            <a:r>
              <a:rPr lang="en-US" b="1" dirty="0" smtClean="0"/>
              <a:t>are the so</a:t>
            </a:r>
            <a:r>
              <a:rPr lang="en-US" b="1" baseline="0" dirty="0" smtClean="0"/>
              <a:t> called Private Seals.</a:t>
            </a:r>
          </a:p>
          <a:p>
            <a:pPr algn="ctr" rtl="0"/>
            <a:endParaRPr lang="en-US" b="1" baseline="0" dirty="0" smtClean="0"/>
          </a:p>
          <a:p>
            <a:pPr algn="ctr" rtl="0"/>
            <a:r>
              <a:rPr lang="en-US" b="1" baseline="0" dirty="0" smtClean="0"/>
              <a:t>This are seals, probably of officials, mentioning a personal name and a patronym, the name of the father.</a:t>
            </a:r>
          </a:p>
          <a:p>
            <a:pPr algn="ctr" rtl="0"/>
            <a:endParaRPr lang="en-US" b="1" baseline="0" dirty="0" smtClean="0"/>
          </a:p>
          <a:p>
            <a:pPr algn="ctr" rtl="0"/>
            <a:endParaRPr lang="en-US" b="1" baseline="0" dirty="0" smtClean="0"/>
          </a:p>
          <a:p>
            <a:pPr algn="ctr" rtl="0"/>
            <a:endParaRPr lang="en-US" b="1" baseline="0" dirty="0" smtClean="0"/>
          </a:p>
          <a:p>
            <a:pPr algn="ctr" rtl="0"/>
            <a:r>
              <a:rPr lang="en-US" b="1" dirty="0" smtClean="0"/>
              <a:t> 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271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at Lachish, in one of the rooms of the gate,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were uncovered seal impressions on bullae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(some of high officials), all found in the juglet,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stone shekel weights and a Hebrew ostracon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ostracon is a sherd of ceramic vessel, used to write on it with ink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403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Jewish seal belonging to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Hagab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depicting an Assyrian archer,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been discovered in Jerusalem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6B107-26E0-454A-A8C5-1A546828351F}" type="slidenum">
              <a:rPr lang="he-IL" smtClean="0"/>
              <a:pPr>
                <a:defRPr/>
              </a:pPr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581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B92B0-E7AF-4172-884E-8ECC376D0ADD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13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61E48-ABCF-429C-833B-D344468D9A2D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7212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8F8D2-0EED-499F-9ABB-FD9ECBAE8234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2248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E082C-867F-4696-A78E-A55A430C5D8E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9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9FA3-1EC0-42D3-8234-80309295368E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2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967C1-F6CC-4BF4-843C-4A1C5C875B67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67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EDCA-0CFC-457A-A24E-52475BD7EF24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1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8B8FA-9E31-4147-80F7-C916D7AE7F41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01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DD17F-CF58-425A-AFBF-5BC9CADFCF10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8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E9542-D89E-43CC-9F37-B53C2F7B32AD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39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4653-8EA0-46FD-ACAD-D1576B717F62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4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23D4B-1B9E-47E6-9450-6CC9B0AF891C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4705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40C-3383-4A3B-8971-D6D7F58879B9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79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23B1A-59B9-4F28-8977-47F39F1A9276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26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F1DEF-F1FB-4BA2-922C-534905DA8552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7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34DEE-1F92-439F-9A84-2C3E0D37ADF7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036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3A67-D9D3-4D7C-99A0-8E8244C36105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688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1DA6E-14F4-41B5-8D45-14B1A2FC8899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827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06E6-30E6-48C7-903A-8191D1A137A9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7244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DAAE-3045-45A2-911F-0B340E71982F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74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64B1C-D37C-4A46-847E-E37C3D22C5B5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1183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A3D6F-89A4-4956-B7D5-3A026FC839E5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4406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75C2A5AC-F35A-4C84-B177-C0B0AED5394A}" type="slidenum">
              <a:rPr lang="en-US" altLang="he-IL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‹#›</a:t>
            </a:fld>
            <a:endParaRPr lang="en-US" alt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hdr="0" ftr="0" dt="0"/>
  <p:txStyles>
    <p:titleStyle>
      <a:lvl1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2pPr>
      <a:lvl3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3pPr>
      <a:lvl4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4pPr>
      <a:lvl5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5pPr>
      <a:lvl6pPr marL="4572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6pPr>
      <a:lvl7pPr marL="9144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7pPr>
      <a:lvl8pPr marL="13716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8pPr>
      <a:lvl9pPr marL="18288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9pPr>
    </p:titleStyle>
    <p:bodyStyle>
      <a:lvl1pPr marL="171450" indent="-171450" algn="r" defTabSz="685800" rtl="1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he-I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D72D323-FA95-44FB-B1E4-8482E4691D49}" type="slidenum">
              <a:rPr lang="he-IL" alt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7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w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9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9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2.wmf"/><Relationship Id="rId15" Type="http://schemas.openxmlformats.org/officeDocument/2006/relationships/image" Target="../media/image53.jpeg"/><Relationship Id="rId10" Type="http://schemas.openxmlformats.org/officeDocument/2006/relationships/image" Target="../media/image17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6.jpeg"/><Relationship Id="rId1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55.jpeg"/><Relationship Id="rId18" Type="http://schemas.openxmlformats.org/officeDocument/2006/relationships/image" Target="../media/image85.jpeg"/><Relationship Id="rId3" Type="http://schemas.openxmlformats.org/officeDocument/2006/relationships/image" Target="../media/image71.jpeg"/><Relationship Id="rId21" Type="http://schemas.openxmlformats.org/officeDocument/2006/relationships/image" Target="../media/image88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3.jpe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2.jpeg"/><Relationship Id="rId10" Type="http://schemas.openxmlformats.org/officeDocument/2006/relationships/image" Target="../media/image78.png"/><Relationship Id="rId19" Type="http://schemas.openxmlformats.org/officeDocument/2006/relationships/image" Target="../media/image86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2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6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7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0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26" Type="http://schemas.openxmlformats.org/officeDocument/2006/relationships/image" Target="../media/image133.jpeg"/><Relationship Id="rId3" Type="http://schemas.openxmlformats.org/officeDocument/2006/relationships/notesSlide" Target="../notesSlides/notesSlide31.xml"/><Relationship Id="rId21" Type="http://schemas.openxmlformats.org/officeDocument/2006/relationships/image" Target="../media/image128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5" Type="http://schemas.openxmlformats.org/officeDocument/2006/relationships/image" Target="../media/image13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3.jpeg"/><Relationship Id="rId20" Type="http://schemas.openxmlformats.org/officeDocument/2006/relationships/image" Target="../media/image127.jpe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24" Type="http://schemas.openxmlformats.org/officeDocument/2006/relationships/image" Target="../media/image131.jpeg"/><Relationship Id="rId5" Type="http://schemas.openxmlformats.org/officeDocument/2006/relationships/image" Target="../media/image2.wmf"/><Relationship Id="rId15" Type="http://schemas.openxmlformats.org/officeDocument/2006/relationships/image" Target="../media/image122.jpeg"/><Relationship Id="rId23" Type="http://schemas.openxmlformats.org/officeDocument/2006/relationships/image" Target="../media/image130.jpeg"/><Relationship Id="rId10" Type="http://schemas.openxmlformats.org/officeDocument/2006/relationships/image" Target="../media/image117.jpeg"/><Relationship Id="rId19" Type="http://schemas.openxmlformats.org/officeDocument/2006/relationships/image" Target="../media/image126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Relationship Id="rId22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7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41.png"/><Relationship Id="rId10" Type="http://schemas.openxmlformats.org/officeDocument/2006/relationships/image" Target="../media/image143.jpeg"/><Relationship Id="rId4" Type="http://schemas.openxmlformats.org/officeDocument/2006/relationships/image" Target="../media/image140.jpeg"/><Relationship Id="rId9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4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.png"/><Relationship Id="rId11" Type="http://schemas.openxmlformats.org/officeDocument/2006/relationships/image" Target="../media/image147.jpeg"/><Relationship Id="rId5" Type="http://schemas.openxmlformats.org/officeDocument/2006/relationships/image" Target="../media/image2.wmf"/><Relationship Id="rId10" Type="http://schemas.openxmlformats.org/officeDocument/2006/relationships/image" Target="../media/image146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.jpeg"/><Relationship Id="rId14" Type="http://schemas.openxmlformats.org/officeDocument/2006/relationships/image" Target="../media/image1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49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.png"/><Relationship Id="rId11" Type="http://schemas.openxmlformats.org/officeDocument/2006/relationships/image" Target="../media/image152.jpeg"/><Relationship Id="rId5" Type="http://schemas.openxmlformats.org/officeDocument/2006/relationships/image" Target="../media/image2.wmf"/><Relationship Id="rId15" Type="http://schemas.openxmlformats.org/officeDocument/2006/relationships/image" Target="../media/image154.png"/><Relationship Id="rId10" Type="http://schemas.openxmlformats.org/officeDocument/2006/relationships/image" Target="../media/image151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6.jpeg"/><Relationship Id="rId1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5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2.wmf"/><Relationship Id="rId10" Type="http://schemas.openxmlformats.org/officeDocument/2006/relationships/image" Target="../media/image17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6201"/>
            <a:ext cx="830266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8AC9A396-3A0D-4EFF-9A66-D8BA5A78DCEB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286000" y="507842"/>
            <a:ext cx="4038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he-I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Hezekiah King of Judah </a:t>
            </a:r>
          </a:p>
          <a:p>
            <a:pPr lvl="0" algn="ctr">
              <a:defRPr/>
            </a:pPr>
            <a:r>
              <a:rPr lang="en-US" altLang="he-IL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715 </a:t>
            </a:r>
            <a:r>
              <a:rPr lang="en-US" altLang="he-IL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altLang="he-IL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686 BCE</a:t>
            </a:r>
            <a:endParaRPr lang="en-US" altLang="he-IL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endParaRPr lang="en-US" altLang="he-I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r>
              <a:rPr lang="en-US" i="1" dirty="0" smtClean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Archaeology and Epigraphy</a:t>
            </a:r>
          </a:p>
          <a:p>
            <a:pPr lvl="0" algn="ctr">
              <a:defRPr/>
            </a:pPr>
            <a:endParaRPr lang="en-US" sz="1600" i="1" dirty="0" smtClean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r>
              <a:rPr lang="en-US" sz="1600" i="1" dirty="0" smtClean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sz="1600" i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Robert Deutsch</a:t>
            </a:r>
          </a:p>
          <a:p>
            <a:pPr lvl="0" algn="ctr">
              <a:defRPr/>
            </a:pPr>
            <a:endParaRPr lang="en-US" sz="2400" i="1" dirty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endParaRPr lang="en-US" sz="2400" i="1" dirty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344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82625"/>
            <a:ext cx="678180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he-IL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altLang="he-I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Tradition 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Kings - Isaiah - 2 Chronicles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84A3B19A-0C77-4800-ADFE-0FA8124952E2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187396" name="Rectangle 3"/>
          <p:cNvSpPr>
            <a:spLocks noChangeArrowheads="1"/>
          </p:cNvSpPr>
          <p:nvPr/>
        </p:nvSpPr>
        <p:spPr bwMode="auto">
          <a:xfrm>
            <a:off x="609600" y="2076450"/>
            <a:ext cx="754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 b="1">
                <a:latin typeface="Arial" panose="020B0604020202020204" pitchFamily="34" charset="0"/>
              </a:rPr>
              <a:t>2 Kings 18:18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… and </a:t>
            </a:r>
            <a:r>
              <a:rPr lang="en-US" altLang="he-IL" sz="1800">
                <a:solidFill>
                  <a:srgbClr val="FF0000"/>
                </a:solidFill>
                <a:latin typeface="Arial" panose="020B0604020202020204" pitchFamily="34" charset="0"/>
              </a:rPr>
              <a:t>Eliakim son of Hilkiah, who was in charge of the palace</a:t>
            </a:r>
            <a:r>
              <a:rPr lang="en-US" altLang="he-IL" sz="1800">
                <a:latin typeface="Arial" panose="020B0604020202020204" pitchFamily="34" charset="0"/>
              </a:rPr>
              <a:t>, </a:t>
            </a:r>
            <a:r>
              <a:rPr lang="en-US" altLang="he-IL" sz="1800">
                <a:solidFill>
                  <a:srgbClr val="0070C0"/>
                </a:solidFill>
                <a:latin typeface="Arial" panose="020B0604020202020204" pitchFamily="34" charset="0"/>
              </a:rPr>
              <a:t>Shebna the scribe</a:t>
            </a:r>
            <a:r>
              <a:rPr lang="en-US" altLang="he-IL" sz="1800">
                <a:latin typeface="Arial" panose="020B0604020202020204" pitchFamily="34" charset="0"/>
              </a:rPr>
              <a:t>, and </a:t>
            </a:r>
            <a:r>
              <a:rPr lang="en-US" altLang="he-IL" sz="1800">
                <a:solidFill>
                  <a:srgbClr val="00B050"/>
                </a:solidFill>
                <a:latin typeface="Arial" panose="020B0604020202020204" pitchFamily="34" charset="0"/>
              </a:rPr>
              <a:t>Joah son of Asaph the recorder</a:t>
            </a:r>
            <a:r>
              <a:rPr lang="en-US" altLang="he-IL" sz="1800">
                <a:latin typeface="Arial" panose="020B0604020202020204" pitchFamily="34" charset="0"/>
              </a:rPr>
              <a:t> went out to them.</a:t>
            </a:r>
          </a:p>
        </p:txBody>
      </p:sp>
      <p:sp>
        <p:nvSpPr>
          <p:cNvPr id="187397" name="Rectangle 4"/>
          <p:cNvSpPr>
            <a:spLocks noChangeArrowheads="1"/>
          </p:cNvSpPr>
          <p:nvPr/>
        </p:nvSpPr>
        <p:spPr bwMode="auto">
          <a:xfrm>
            <a:off x="609600" y="3243263"/>
            <a:ext cx="754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 b="1">
                <a:latin typeface="Arial" panose="020B0604020202020204" pitchFamily="34" charset="0"/>
              </a:rPr>
              <a:t>Isaiah 36:3</a:t>
            </a:r>
            <a:r>
              <a:rPr lang="en-US" altLang="he-IL" sz="1800">
                <a:latin typeface="Arial" panose="020B0604020202020204" pitchFamily="34" charset="0"/>
              </a:rPr>
              <a:t> 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and </a:t>
            </a:r>
            <a:r>
              <a:rPr lang="en-US" altLang="he-IL" sz="1800">
                <a:solidFill>
                  <a:srgbClr val="FF0000"/>
                </a:solidFill>
                <a:latin typeface="Arial" panose="020B0604020202020204" pitchFamily="34" charset="0"/>
              </a:rPr>
              <a:t>Eliakim son of Hilkiah who was in charge of the palace</a:t>
            </a:r>
            <a:r>
              <a:rPr lang="en-US" altLang="he-IL" sz="1800">
                <a:latin typeface="Arial" panose="020B0604020202020204" pitchFamily="34" charset="0"/>
              </a:rPr>
              <a:t>, </a:t>
            </a:r>
            <a:r>
              <a:rPr lang="en-US" altLang="he-IL" sz="1800">
                <a:solidFill>
                  <a:srgbClr val="0070C0"/>
                </a:solidFill>
                <a:latin typeface="Arial" panose="020B0604020202020204" pitchFamily="34" charset="0"/>
              </a:rPr>
              <a:t>Shebna the scribe</a:t>
            </a:r>
            <a:r>
              <a:rPr lang="en-US" altLang="he-IL" sz="1800">
                <a:latin typeface="Arial" panose="020B0604020202020204" pitchFamily="34" charset="0"/>
              </a:rPr>
              <a:t>, and </a:t>
            </a:r>
            <a:r>
              <a:rPr lang="en-US" altLang="he-IL" sz="1800">
                <a:solidFill>
                  <a:srgbClr val="00B050"/>
                </a:solidFill>
                <a:latin typeface="Arial" panose="020B0604020202020204" pitchFamily="34" charset="0"/>
              </a:rPr>
              <a:t>Joah son of Asaph the recorder </a:t>
            </a:r>
            <a:r>
              <a:rPr lang="en-US" altLang="he-IL" sz="1800">
                <a:latin typeface="Arial" panose="020B0604020202020204" pitchFamily="34" charset="0"/>
              </a:rPr>
              <a:t>went out to him. </a:t>
            </a:r>
          </a:p>
        </p:txBody>
      </p:sp>
      <p:sp>
        <p:nvSpPr>
          <p:cNvPr id="187398" name="Rectangle 5"/>
          <p:cNvSpPr>
            <a:spLocks noChangeArrowheads="1"/>
          </p:cNvSpPr>
          <p:nvPr/>
        </p:nvSpPr>
        <p:spPr bwMode="auto">
          <a:xfrm>
            <a:off x="609600" y="4591050"/>
            <a:ext cx="754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 b="1">
                <a:latin typeface="Arial" panose="020B0604020202020204" pitchFamily="34" charset="0"/>
              </a:rPr>
              <a:t>2 Chronicles 32 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The high officials are not mentioned. </a:t>
            </a:r>
          </a:p>
        </p:txBody>
      </p:sp>
    </p:spTree>
    <p:extLst>
      <p:ext uri="{BB962C8B-B14F-4D97-AF65-F5344CB8AC3E}">
        <p14:creationId xmlns:p14="http://schemas.microsoft.com/office/powerpoint/2010/main" val="27444622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609600"/>
            <a:ext cx="67818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i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B50BB1EA-F78E-4A99-BF87-9C41825B9D49}" type="slidenum">
              <a:rPr lang="en-US">
                <a:solidFill>
                  <a:prstClr val="black">
                    <a:alpha val="6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alpha val="65000"/>
                </a:prstClr>
              </a:solidFill>
            </a:endParaRPr>
          </a:p>
        </p:txBody>
      </p:sp>
      <p:sp>
        <p:nvSpPr>
          <p:cNvPr id="239620" name="מלבן 7"/>
          <p:cNvSpPr>
            <a:spLocks noChangeArrowheads="1"/>
          </p:cNvSpPr>
          <p:nvPr/>
        </p:nvSpPr>
        <p:spPr bwMode="auto">
          <a:xfrm>
            <a:off x="4232275" y="5453063"/>
            <a:ext cx="587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he-IL" sz="1600">
                <a:solidFill>
                  <a:srgbClr val="000000"/>
                </a:solidFill>
              </a:rPr>
              <a:t> -----</a:t>
            </a:r>
          </a:p>
        </p:txBody>
      </p:sp>
      <p:sp>
        <p:nvSpPr>
          <p:cNvPr id="239621" name="מלבן 3"/>
          <p:cNvSpPr>
            <a:spLocks noChangeArrowheads="1"/>
          </p:cNvSpPr>
          <p:nvPr/>
        </p:nvSpPr>
        <p:spPr bwMode="auto">
          <a:xfrm>
            <a:off x="2286000" y="1166813"/>
            <a:ext cx="457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he-IL" dirty="0">
                <a:solidFill>
                  <a:srgbClr val="808080"/>
                </a:solidFill>
                <a:latin typeface="Karla"/>
              </a:rPr>
              <a:t>HERODOTUS </a:t>
            </a:r>
            <a:r>
              <a:rPr lang="en-US" altLang="he-IL" sz="1400" dirty="0" smtClean="0">
                <a:solidFill>
                  <a:srgbClr val="808080"/>
                </a:solidFill>
                <a:latin typeface="Karla"/>
              </a:rPr>
              <a:t>(regarding Babylonians)</a:t>
            </a:r>
            <a:endParaRPr lang="en-US" altLang="he-IL" sz="1400" dirty="0">
              <a:solidFill>
                <a:srgbClr val="808080"/>
              </a:solidFill>
              <a:latin typeface="Karla"/>
            </a:endParaRPr>
          </a:p>
          <a:p>
            <a:r>
              <a:rPr lang="en-US" altLang="he-IL" b="1" dirty="0">
                <a:solidFill>
                  <a:srgbClr val="808080"/>
                </a:solidFill>
                <a:latin typeface="Karla"/>
              </a:rPr>
              <a:t>I:195.</a:t>
            </a:r>
            <a:r>
              <a:rPr lang="en-US" altLang="he-IL" dirty="0">
                <a:solidFill>
                  <a:srgbClr val="808080"/>
                </a:solidFill>
                <a:latin typeface="Karla"/>
              </a:rPr>
              <a:t> </a:t>
            </a:r>
            <a:r>
              <a:rPr lang="en-US" altLang="he-IL" dirty="0" smtClean="0">
                <a:solidFill>
                  <a:srgbClr val="808080"/>
                </a:solidFill>
                <a:latin typeface="Karla"/>
              </a:rPr>
              <a:t>Such are their boats; and the following is the manner of dress which they use, namely a linen tunic reaching to the feet, and over this they put on another of wool, and then a white mantle thrown round, while they have shoes of a native fashion rather like the Boeotian slippers. They wear </a:t>
            </a:r>
            <a:r>
              <a:rPr lang="en-US" altLang="he-IL" dirty="0">
                <a:solidFill>
                  <a:srgbClr val="808080"/>
                </a:solidFill>
                <a:latin typeface="Karla"/>
              </a:rPr>
              <a:t>their hair long and bind their heads round with fillets, and they are anointed over the whole of their body with perfumes. </a:t>
            </a:r>
            <a:r>
              <a:rPr lang="en-US" altLang="he-IL" dirty="0">
                <a:solidFill>
                  <a:srgbClr val="FF0000"/>
                </a:solidFill>
                <a:latin typeface="Karla"/>
              </a:rPr>
              <a:t>Each man has a seal </a:t>
            </a:r>
            <a:r>
              <a:rPr lang="en-US" altLang="he-IL" dirty="0">
                <a:solidFill>
                  <a:srgbClr val="808080"/>
                </a:solidFill>
                <a:latin typeface="Karla"/>
              </a:rPr>
              <a:t>and a staff </a:t>
            </a:r>
            <a:r>
              <a:rPr lang="en-US" altLang="he-IL" dirty="0" smtClean="0">
                <a:solidFill>
                  <a:srgbClr val="808080"/>
                </a:solidFill>
                <a:latin typeface="Karla"/>
              </a:rPr>
              <a:t>carved by hand, and on each staff is carved either an apple or a rose or a lily or an eagle or some other device, for it is not their custom to have a staff without a device upon it.</a:t>
            </a:r>
            <a:endParaRPr lang="he-IL" altLang="he-IL" dirty="0"/>
          </a:p>
        </p:txBody>
      </p:sp>
    </p:spTree>
    <p:extLst>
      <p:ext uri="{BB962C8B-B14F-4D97-AF65-F5344CB8AC3E}">
        <p14:creationId xmlns:p14="http://schemas.microsoft.com/office/powerpoint/2010/main" val="1284772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-582613"/>
            <a:ext cx="6307137" cy="1655763"/>
          </a:xfrm>
        </p:spPr>
        <p:txBody>
          <a:bodyPr/>
          <a:lstStyle/>
          <a:p>
            <a:endParaRPr lang="he-IL" altLang="he-IL" sz="2000" smtClean="0"/>
          </a:p>
          <a:p>
            <a:r>
              <a:rPr lang="en-US" altLang="he-IL" sz="2800" smtClean="0"/>
              <a:t> </a:t>
            </a:r>
          </a:p>
          <a:p>
            <a:r>
              <a:rPr lang="en-US" altLang="he-IL" sz="2000" smtClean="0"/>
              <a:t> Seals and bullae</a:t>
            </a:r>
            <a:endParaRPr lang="he-IL" altLang="he-IL" sz="2800" smtClean="0"/>
          </a:p>
          <a:p>
            <a:endParaRPr lang="en-US" altLang="he-IL" sz="2800" smtClean="0"/>
          </a:p>
        </p:txBody>
      </p:sp>
      <p:pic>
        <p:nvPicPr>
          <p:cNvPr id="238595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11238"/>
            <a:ext cx="4884738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68638"/>
            <a:ext cx="32893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04975"/>
            <a:ext cx="136366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8" name="תמונה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995363"/>
            <a:ext cx="1231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9" name="תמונה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342900"/>
            <a:ext cx="118268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8FA57-5B3A-48E2-88C1-DAD735954719}" type="slidenum">
              <a:rPr lang="he-IL" altLang="he-IL" smtClean="0"/>
              <a:pPr>
                <a:defRPr/>
              </a:pPr>
              <a:t>12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55361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0707" y="729424"/>
            <a:ext cx="7538894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dirty="0" smtClean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use of seals</a:t>
            </a:r>
            <a:endParaRPr lang="he-IL" sz="2400" dirty="0">
              <a:ln w="508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68CF94C7-EDE4-428E-AADF-9552BD16074E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13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40644" name="Picture 2" descr="C:\Users\deutsch\Desktop\Pictures\BULLAE\Bullae\DSC09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86200"/>
            <a:ext cx="27432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3" descr="C:\Users\deutsch\Desktop\Pictures\BULLAE\Bullae\DSC08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67113"/>
            <a:ext cx="5778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524000"/>
            <a:ext cx="6707188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2610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35680"/>
            <a:ext cx="7538894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Tutankhamun  seal impression on clay bullae </a:t>
            </a:r>
            <a:endParaRPr lang="he-IL" sz="2400" dirty="0">
              <a:ln w="508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BD348538-52E9-4A73-B19A-CBA390092924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14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41668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27088"/>
            <a:ext cx="77343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881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35680"/>
            <a:ext cx="7538894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Tutankhamun  seal impression on clay bullae </a:t>
            </a:r>
            <a:endParaRPr lang="he-IL" sz="2400" dirty="0">
              <a:ln w="508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756A55C6-E98F-4FFD-957C-CAB5BD075163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42692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95400"/>
            <a:ext cx="68611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740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714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4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85800" y="1036638"/>
            <a:ext cx="5257800" cy="1619250"/>
          </a:xfrm>
          <a:prstGeom prst="rect">
            <a:avLst/>
          </a:prstGeom>
        </p:spPr>
        <p:txBody>
          <a:bodyPr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he-IL" sz="3200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graphicFrame>
        <p:nvGraphicFramePr>
          <p:cNvPr id="243716" name="Object 7"/>
          <p:cNvGraphicFramePr>
            <a:graphicFrameLocks noChangeAspect="1"/>
          </p:cNvGraphicFramePr>
          <p:nvPr/>
        </p:nvGraphicFramePr>
        <p:xfrm>
          <a:off x="4184650" y="82851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5" name="Package" r:id="rId6" imgW="952901" imgH="481263" progId="Package">
                  <p:embed/>
                </p:oleObj>
              </mc:Choice>
              <mc:Fallback>
                <p:oleObj name="Package" r:id="rId6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82851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17" name="Slide Number Placeholder 4"/>
          <p:cNvSpPr txBox="1">
            <a:spLocks/>
          </p:cNvSpPr>
          <p:nvPr/>
        </p:nvSpPr>
        <p:spPr bwMode="auto">
          <a:xfrm>
            <a:off x="304800" y="62531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7A7AEC7B-6756-42CB-87FC-435D5767B885}" type="slidenum">
              <a:rPr lang="he-IL" altLang="he-IL" sz="1200">
                <a:solidFill>
                  <a:srgbClr val="898989"/>
                </a:solidFill>
              </a:rPr>
              <a:pPr algn="l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541338" y="2408238"/>
            <a:ext cx="1866900" cy="782637"/>
          </a:xfrm>
          <a:prstGeom prst="rect">
            <a:avLst/>
          </a:prstGeom>
        </p:spPr>
        <p:txBody>
          <a:bodyPr rtlCol="1" anchor="ctr">
            <a:normAutofit fontScale="85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  <a:cs typeface="Andalus" pitchFamily="2" charset="-78"/>
              </a:rPr>
              <a:t>SEALED BOOK</a:t>
            </a:r>
            <a:endParaRPr lang="he-IL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8713" y="892175"/>
            <a:ext cx="4724400" cy="1619250"/>
          </a:xfrm>
          <a:prstGeom prst="rect">
            <a:avLst/>
          </a:prstGeom>
        </p:spPr>
        <p:txBody>
          <a:bodyPr rtlCol="1" anchor="ctr">
            <a:norm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3200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243720" name="Picture 298" descr="C:\Users\Robert\Pictures\photos2\Bullae Fiscal\m19-4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686300"/>
            <a:ext cx="68103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1" name="Picture 47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225425"/>
            <a:ext cx="6092825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838200"/>
            <a:ext cx="6781800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Lachish</a:t>
            </a: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1400" dirty="0"/>
              <a:t>17 seal impressions on </a:t>
            </a:r>
            <a:r>
              <a:rPr lang="en-US" sz="1400" dirty="0" smtClean="0"/>
              <a:t>bullae 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748CB2B8-341A-4A95-A14C-42CCE4F4FCB5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45764" name="Picture 2" descr="C:\Users\Robert\Desktop\BAS San Diego 2014\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695450"/>
            <a:ext cx="63627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8721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0706" y="729424"/>
            <a:ext cx="7738187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Royal Hebrew Epigraphic Evidence</a:t>
            </a:r>
            <a:endParaRPr lang="he-IL" sz="2400" dirty="0">
              <a:ln w="508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21B668AA-42D0-4A5E-857F-ABF462828290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18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46788" name="Picture 8" descr="C:\Users\Robert\Desktop\BAS San Diego 2014\3150-7-Ahaz%2C_bul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0862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11" descr="D:\my photos\Bullae Royal\3 Hezekiah 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074988"/>
            <a:ext cx="40338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61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413" y="463788"/>
            <a:ext cx="81724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dirty="0">
                <a:ln w="50800"/>
              </a:rPr>
              <a:t>Clay Seal Impression (bulla), of </a:t>
            </a:r>
          </a:p>
          <a:p>
            <a:pPr algn="ctr" eaLnBrk="1" hangingPunct="1">
              <a:defRPr/>
            </a:pPr>
            <a:r>
              <a:rPr lang="en-US" dirty="0">
                <a:ln w="50800"/>
              </a:rPr>
              <a:t>Ahaz, son of Yehotam, King of Judah (father of Hezekiah)</a:t>
            </a:r>
          </a:p>
          <a:p>
            <a:pPr algn="ctr" eaLnBrk="1" hangingPunct="1">
              <a:defRPr/>
            </a:pPr>
            <a:r>
              <a:rPr lang="en-US" dirty="0">
                <a:ln w="50800"/>
              </a:rPr>
              <a:t>732 – 715 BC </a:t>
            </a:r>
            <a:endParaRPr lang="he-IL" dirty="0">
              <a:ln w="50800"/>
            </a:endParaRPr>
          </a:p>
        </p:txBody>
      </p:sp>
      <p:sp>
        <p:nvSpPr>
          <p:cNvPr id="247812" name="Rectangle 1"/>
          <p:cNvSpPr>
            <a:spLocks noChangeArrowheads="1"/>
          </p:cNvSpPr>
          <p:nvPr/>
        </p:nvSpPr>
        <p:spPr bwMode="auto">
          <a:xfrm>
            <a:off x="6705600" y="5837238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Moussaieff collection</a:t>
            </a:r>
            <a:endParaRPr lang="he-IL" altLang="he-I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EFD55B93-B10D-4243-8332-E036D2FC8010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19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47811" name="Picture 12" descr="D:\my photos\Bullae Royal\1 Ahaz king of 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38" y="1378409"/>
            <a:ext cx="49911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4" name="Picture 2" descr="C:\Users\Robert\Pictures\photos2\Bullae Royal\Akhaz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32" y="4422356"/>
            <a:ext cx="2719012" cy="234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5" name="Picture 13" descr="D:\my photos\booksV\Message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1524000"/>
            <a:ext cx="2163763" cy="290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894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970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1" name="Rectangle 2"/>
          <p:cNvSpPr>
            <a:spLocks noChangeArrowheads="1"/>
          </p:cNvSpPr>
          <p:nvPr/>
        </p:nvSpPr>
        <p:spPr bwMode="auto">
          <a:xfrm>
            <a:off x="2740025" y="5676900"/>
            <a:ext cx="3317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he-IL" sz="1800">
                <a:solidFill>
                  <a:srgbClr val="17375E"/>
                </a:solidFill>
                <a:latin typeface="Agency FB" pitchFamily="34" charset="0"/>
                <a:cs typeface="Andalus" panose="02020603050405020304" pitchFamily="18" charset="-78"/>
              </a:rPr>
              <a:t>CITY OF DAVID AND SILOAM</a:t>
            </a: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he-IL" sz="1800">
                <a:solidFill>
                  <a:srgbClr val="17375E"/>
                </a:solidFill>
                <a:latin typeface="Agency FB" pitchFamily="34" charset="0"/>
                <a:cs typeface="Andalus" panose="02020603050405020304" pitchFamily="18" charset="-78"/>
              </a:rPr>
              <a:t>JERUSALEM</a:t>
            </a: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endParaRPr lang="he-IL" altLang="he-IL" sz="1800">
              <a:solidFill>
                <a:srgbClr val="000000"/>
              </a:solidFill>
            </a:endParaRPr>
          </a:p>
        </p:txBody>
      </p:sp>
      <p:pic>
        <p:nvPicPr>
          <p:cNvPr id="21197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76200"/>
            <a:ext cx="6965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2978150"/>
            <a:ext cx="249555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4" name="תמונה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2230438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5" name="תמונה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3657600"/>
            <a:ext cx="14192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6" name="תמונה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070225"/>
            <a:ext cx="18192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15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9550" y="6029325"/>
            <a:ext cx="8324850" cy="1104900"/>
          </a:xfrm>
        </p:spPr>
        <p:txBody>
          <a:bodyPr/>
          <a:lstStyle/>
          <a:p>
            <a:pPr rtl="0"/>
            <a:endParaRPr lang="en-US" altLang="he-IL" sz="800" dirty="0" smtClean="0"/>
          </a:p>
          <a:p>
            <a:pPr algn="l" rtl="0"/>
            <a:r>
              <a:rPr lang="en-US" altLang="he-IL" sz="1800" dirty="0" smtClean="0"/>
              <a:t>The Royal Bulla from Jerusalem                        Hezekiah, son of Ahaz, king of Judah</a:t>
            </a:r>
          </a:p>
        </p:txBody>
      </p:sp>
      <p:pic>
        <p:nvPicPr>
          <p:cNvPr id="248835" name="Picture 3" descr="Hezekiah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4018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Picture 4" descr="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0350"/>
            <a:ext cx="273526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5" descr="Hezekiah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60350"/>
            <a:ext cx="27590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7" descr="Home 14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271838"/>
            <a:ext cx="26638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תמונה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271838"/>
            <a:ext cx="24479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תמונה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057525"/>
            <a:ext cx="28797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920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463788"/>
            <a:ext cx="698477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dirty="0">
                <a:ln w="50800"/>
                <a:cs typeface="+mj-cs"/>
              </a:rPr>
              <a:t>Clay Seal Impressions (bullae), of </a:t>
            </a:r>
          </a:p>
          <a:p>
            <a:pPr algn="ctr" eaLnBrk="1" hangingPunct="1">
              <a:defRPr/>
            </a:pPr>
            <a:r>
              <a:rPr lang="en-US" dirty="0">
                <a:ln w="50800"/>
                <a:cs typeface="+mj-cs"/>
              </a:rPr>
              <a:t>Hezekiah, King of Judah 715 – 686 </a:t>
            </a:r>
            <a:r>
              <a:rPr lang="en-US" dirty="0" smtClean="0">
                <a:ln w="50800"/>
                <a:cs typeface="+mj-cs"/>
              </a:rPr>
              <a:t>BCE </a:t>
            </a:r>
            <a:endParaRPr lang="en-US" dirty="0">
              <a:ln w="50800"/>
              <a:cs typeface="+mj-cs"/>
            </a:endParaRPr>
          </a:p>
          <a:p>
            <a:pPr algn="ctr" eaLnBrk="1" hangingPunct="1">
              <a:defRPr/>
            </a:pPr>
            <a:r>
              <a:rPr lang="en-US" dirty="0">
                <a:ln w="50800"/>
                <a:cs typeface="+mj-cs"/>
              </a:rPr>
              <a:t>impressed by 3 different seals</a:t>
            </a:r>
            <a:endParaRPr lang="he-IL" dirty="0">
              <a:ln w="50800"/>
              <a:cs typeface="+mj-cs"/>
            </a:endParaRPr>
          </a:p>
        </p:txBody>
      </p:sp>
      <p:pic>
        <p:nvPicPr>
          <p:cNvPr id="249859" name="Picture 5" descr="D:\my photos\Bullae Royal\12 Hezek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151063"/>
            <a:ext cx="20288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0" name="Picture 6" descr="D:\my photos\Bullae Royal\21 King Hezekiah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65" y="4180764"/>
            <a:ext cx="22431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1" name="Picture 7" descr="D:\my photos\Bullae Royal\BAR2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5" y="1567702"/>
            <a:ext cx="3417888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2" name="Picture 11" descr="D:\my photos\Bullae Royal\3 Hezekiah 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34" y="2132866"/>
            <a:ext cx="2320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594EED84-BA8F-42E5-B550-F7BA9FFF355C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21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249864" name="TextBox 3"/>
          <p:cNvSpPr txBox="1">
            <a:spLocks noChangeArrowheads="1"/>
          </p:cNvSpPr>
          <p:nvPr/>
        </p:nvSpPr>
        <p:spPr bwMode="auto">
          <a:xfrm>
            <a:off x="1781625" y="6094413"/>
            <a:ext cx="1023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 </a:t>
            </a:r>
            <a:r>
              <a:rPr lang="en-US" altLang="he-I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en-US" altLang="he-IL" sz="1800" dirty="0" smtClean="0">
                <a:latin typeface="Arial" panose="020B0604020202020204" pitchFamily="34" charset="0"/>
              </a:rPr>
              <a:t> </a:t>
            </a:r>
            <a:endParaRPr lang="he-IL" altLang="he-IL" sz="1800" dirty="0">
              <a:latin typeface="Arial" panose="020B0604020202020204" pitchFamily="34" charset="0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51063"/>
            <a:ext cx="2271459" cy="2062956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4690459" y="4191000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he-IL" sz="1400" dirty="0" smtClean="0">
                <a:solidFill>
                  <a:prstClr val="black"/>
                </a:solidFill>
                <a:cs typeface="+mj-cs"/>
              </a:rPr>
              <a:t>Jerusalem </a:t>
            </a:r>
            <a:endParaRPr lang="he-IL" altLang="he-IL" sz="1400" dirty="0">
              <a:solidFill>
                <a:prstClr val="black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078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8" name="Picture 7" descr="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0480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208713"/>
            <a:ext cx="8147050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he-IL" sz="1600" i="1" dirty="0" smtClean="0">
                <a:cs typeface="+mj-cs"/>
              </a:rPr>
              <a:t>Royal bulla and seal impressions on storage jar handles</a:t>
            </a:r>
            <a:br>
              <a:rPr lang="en-US" altLang="he-IL" sz="1600" i="1" dirty="0" smtClean="0">
                <a:cs typeface="+mj-cs"/>
              </a:rPr>
            </a:br>
            <a:r>
              <a:rPr lang="en-US" altLang="he-IL" sz="1600" i="1" dirty="0" smtClean="0">
                <a:cs typeface="+mj-cs"/>
              </a:rPr>
              <a:t> </a:t>
            </a:r>
            <a:br>
              <a:rPr lang="en-US" altLang="he-IL" sz="1600" i="1" dirty="0" smtClean="0">
                <a:cs typeface="+mj-cs"/>
              </a:rPr>
            </a:br>
            <a:endParaRPr lang="en-US" altLang="he-IL" sz="1600" dirty="0" smtClean="0"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21DB56B8-E0C3-4B26-8BDD-876515D979BD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22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50884" name="Picture 3" descr="K 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27114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5" name="Picture 4" descr="BMSoc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228600"/>
            <a:ext cx="283368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6" name="Picture 5" descr="Met 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957638"/>
            <a:ext cx="2744787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7" name="Picture 6" descr="Zy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05250"/>
            <a:ext cx="28956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96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0363" y="6221413"/>
            <a:ext cx="5046662" cy="533400"/>
          </a:xfrm>
        </p:spPr>
        <p:txBody>
          <a:bodyPr rtlCol="1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he-IL" sz="1600" i="1" dirty="0" smtClean="0">
                <a:cs typeface="Tunga" panose="020B0502040204020203" pitchFamily="34" charset="0"/>
              </a:rPr>
              <a:t>Royal bullae and seal impressions on storage jar handles</a:t>
            </a:r>
            <a:br>
              <a:rPr lang="en-US" altLang="he-IL" sz="1600" i="1" dirty="0" smtClean="0">
                <a:cs typeface="Tunga" panose="020B0502040204020203" pitchFamily="34" charset="0"/>
              </a:rPr>
            </a:br>
            <a:r>
              <a:rPr lang="en-US" altLang="he-IL" sz="1600" i="1" dirty="0" smtClean="0">
                <a:cs typeface="Tunga" panose="020B0502040204020203" pitchFamily="34" charset="0"/>
              </a:rPr>
              <a:t> </a:t>
            </a:r>
            <a:br>
              <a:rPr lang="en-US" altLang="he-IL" sz="1600" i="1" dirty="0" smtClean="0">
                <a:cs typeface="Tunga" panose="020B0502040204020203" pitchFamily="34" charset="0"/>
              </a:rPr>
            </a:br>
            <a:endParaRPr lang="en-US" altLang="he-IL" sz="1600" dirty="0" smtClean="0"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6B97D7CC-9A74-43FB-91BB-9293A205ED54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23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51908" name="Picture 7" descr="Zy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18335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9" name="Picture 8" descr="Soch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3276600"/>
            <a:ext cx="16605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0" name="Picture 10" descr="lmlkhb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76600"/>
            <a:ext cx="172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1" name="Picture 11" descr="DSC052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276600"/>
            <a:ext cx="19415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2" name="Picture 13" descr="Hezekiah Dr probab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57200"/>
            <a:ext cx="289718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3" name="Picture 14" descr="Hezek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1950"/>
            <a:ext cx="2667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738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3"/>
          <p:cNvGraphicFramePr>
            <a:graphicFrameLocks noChangeAspect="1"/>
          </p:cNvGraphicFramePr>
          <p:nvPr/>
        </p:nvGraphicFramePr>
        <p:xfrm>
          <a:off x="4032250" y="8658225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658225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2931" name="Picture 3" descr="D:\my photos\Handles\Socho4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849563"/>
            <a:ext cx="11128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5" descr="D:\my photos\Handles\K 7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870450"/>
            <a:ext cx="15970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3" name="Picture 2" descr="D:\my photos\Handles\Met 0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79975"/>
            <a:ext cx="17780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4" name="Picture 4" descr="D:\my photos\Handles\lmlkmm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19413"/>
            <a:ext cx="11382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5" name="Picture 6" descr="D:\my photos\Handles\K 77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4862513"/>
            <a:ext cx="17732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6" name="Picture 7" descr="D:\my photos\Handles\K 77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4932363"/>
            <a:ext cx="1536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7" name="Picture 8" descr="D:\my photos\Handles\lmlkhbr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819400"/>
            <a:ext cx="115411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Picture 9" descr="D:\my photos\Handles\Zyp4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830513"/>
            <a:ext cx="126047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9" name="Picture 6" descr="D:\My Photos\Bullae Royal\hez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813"/>
            <a:ext cx="255905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0" name="Picture 7" descr="D:\My Photos\Bullae Royal\K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23825"/>
            <a:ext cx="23177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9963" y="2286000"/>
            <a:ext cx="18700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Hezekiah, king of Judah</a:t>
            </a:r>
            <a:endParaRPr lang="he-IL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3907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K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1690"/>
            <a:ext cx="1524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NAvigad1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20888"/>
            <a:ext cx="1376363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IMJ ex K co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78" y="1925274"/>
            <a:ext cx="13493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 descr="K3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00" y="5009220"/>
            <a:ext cx="12747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0" descr="Hezekiah 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07645"/>
            <a:ext cx="1576387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1" descr="GilHezekia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10382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3" descr="Hezekiah G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147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4" descr="K 5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52" y="1926478"/>
            <a:ext cx="757238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5" descr="Hezekiah Dr probabl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16414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16" descr="Hez Gi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00" y="3406072"/>
            <a:ext cx="12890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17" descr="Home 149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8125"/>
            <a:ext cx="1524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Picture 18" descr="DR probab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8913"/>
            <a:ext cx="14652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Picture 20" descr="Lisa3and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68" y="3376249"/>
            <a:ext cx="14081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2" name="Rectangle 22"/>
          <p:cNvSpPr>
            <a:spLocks noChangeArrowheads="1"/>
          </p:cNvSpPr>
          <p:nvPr/>
        </p:nvSpPr>
        <p:spPr bwMode="auto">
          <a:xfrm>
            <a:off x="533400" y="3200400"/>
            <a:ext cx="1003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Sasson coll.</a:t>
            </a:r>
          </a:p>
        </p:txBody>
      </p:sp>
      <p:sp>
        <p:nvSpPr>
          <p:cNvPr id="67604" name="Rectangle 25"/>
          <p:cNvSpPr>
            <a:spLocks noChangeArrowheads="1"/>
          </p:cNvSpPr>
          <p:nvPr/>
        </p:nvSpPr>
        <p:spPr bwMode="auto">
          <a:xfrm>
            <a:off x="7204400" y="6274457"/>
            <a:ext cx="15700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Kaufman coll. no. 3a</a:t>
            </a:r>
          </a:p>
        </p:txBody>
      </p:sp>
      <p:sp>
        <p:nvSpPr>
          <p:cNvPr id="67605" name="Rectangle 26"/>
          <p:cNvSpPr>
            <a:spLocks noChangeArrowheads="1"/>
          </p:cNvSpPr>
          <p:nvPr/>
        </p:nvSpPr>
        <p:spPr bwMode="auto">
          <a:xfrm>
            <a:off x="5680400" y="6274457"/>
            <a:ext cx="15700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Kaufman coll. no. 3b</a:t>
            </a:r>
          </a:p>
        </p:txBody>
      </p:sp>
      <p:sp>
        <p:nvSpPr>
          <p:cNvPr id="67606" name="Rectangle 27"/>
          <p:cNvSpPr>
            <a:spLocks noChangeArrowheads="1"/>
          </p:cNvSpPr>
          <p:nvPr/>
        </p:nvSpPr>
        <p:spPr bwMode="auto">
          <a:xfrm>
            <a:off x="5827713" y="3048000"/>
            <a:ext cx="649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Market</a:t>
            </a:r>
          </a:p>
        </p:txBody>
      </p:sp>
      <p:sp>
        <p:nvSpPr>
          <p:cNvPr id="67607" name="Rectangle 28"/>
          <p:cNvSpPr>
            <a:spLocks noChangeArrowheads="1"/>
          </p:cNvSpPr>
          <p:nvPr/>
        </p:nvSpPr>
        <p:spPr bwMode="auto">
          <a:xfrm>
            <a:off x="3810000" y="1453277"/>
            <a:ext cx="1485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Kaufman coll. no. 1</a:t>
            </a:r>
          </a:p>
        </p:txBody>
      </p:sp>
      <p:sp>
        <p:nvSpPr>
          <p:cNvPr id="67609" name="Rectangle 30"/>
          <p:cNvSpPr>
            <a:spLocks noChangeArrowheads="1"/>
          </p:cNvSpPr>
          <p:nvPr/>
        </p:nvSpPr>
        <p:spPr bwMode="auto">
          <a:xfrm>
            <a:off x="3963353" y="3101612"/>
            <a:ext cx="1181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Israel Museum</a:t>
            </a:r>
          </a:p>
        </p:txBody>
      </p:sp>
      <p:sp>
        <p:nvSpPr>
          <p:cNvPr id="67610" name="Rectangle 31"/>
          <p:cNvSpPr>
            <a:spLocks noChangeArrowheads="1"/>
          </p:cNvSpPr>
          <p:nvPr/>
        </p:nvSpPr>
        <p:spPr bwMode="auto">
          <a:xfrm>
            <a:off x="7086600" y="1524000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Moussaieff coll. Fest no. 1</a:t>
            </a:r>
          </a:p>
        </p:txBody>
      </p:sp>
      <p:pic>
        <p:nvPicPr>
          <p:cNvPr id="67611" name="Picture 32" descr="Bullae Hezeki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22" y="1897765"/>
            <a:ext cx="1772285" cy="13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12" name="Rectangle 34"/>
          <p:cNvSpPr>
            <a:spLocks noChangeArrowheads="1"/>
          </p:cNvSpPr>
          <p:nvPr/>
        </p:nvSpPr>
        <p:spPr bwMode="auto">
          <a:xfrm>
            <a:off x="2414588" y="3160713"/>
            <a:ext cx="649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Market</a:t>
            </a:r>
          </a:p>
        </p:txBody>
      </p:sp>
      <p:sp>
        <p:nvSpPr>
          <p:cNvPr id="67613" name="Rectangle 35"/>
          <p:cNvSpPr>
            <a:spLocks noChangeArrowheads="1"/>
          </p:cNvSpPr>
          <p:nvPr/>
        </p:nvSpPr>
        <p:spPr bwMode="auto">
          <a:xfrm>
            <a:off x="2209800" y="4495800"/>
            <a:ext cx="114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he-IL" sz="1200" i="1" dirty="0">
                <a:solidFill>
                  <a:srgbClr val="000000"/>
                </a:solidFill>
              </a:rPr>
              <a:t>Brooklyn </a:t>
            </a:r>
          </a:p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he-IL" sz="1200" i="1" dirty="0">
                <a:solidFill>
                  <a:srgbClr val="000000"/>
                </a:solidFill>
              </a:rPr>
              <a:t>Bible Museum</a:t>
            </a:r>
          </a:p>
        </p:txBody>
      </p:sp>
      <p:pic>
        <p:nvPicPr>
          <p:cNvPr id="67614" name="Picture 36" descr="hiz bulla EF O, 0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00"/>
            <a:ext cx="16764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15" name="Rectangle 37"/>
          <p:cNvSpPr>
            <a:spLocks noChangeArrowheads="1"/>
          </p:cNvSpPr>
          <p:nvPr/>
        </p:nvSpPr>
        <p:spPr bwMode="auto">
          <a:xfrm>
            <a:off x="4114800" y="4648200"/>
            <a:ext cx="649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Market</a:t>
            </a:r>
          </a:p>
        </p:txBody>
      </p:sp>
      <p:sp>
        <p:nvSpPr>
          <p:cNvPr id="67616" name="Rectangle 38"/>
          <p:cNvSpPr>
            <a:spLocks noChangeArrowheads="1"/>
          </p:cNvSpPr>
          <p:nvPr/>
        </p:nvSpPr>
        <p:spPr bwMode="auto">
          <a:xfrm>
            <a:off x="5942376" y="4720408"/>
            <a:ext cx="649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Market</a:t>
            </a:r>
          </a:p>
        </p:txBody>
      </p:sp>
      <p:sp>
        <p:nvSpPr>
          <p:cNvPr id="67617" name="Rectangle 39"/>
          <p:cNvSpPr>
            <a:spLocks noChangeArrowheads="1"/>
          </p:cNvSpPr>
          <p:nvPr/>
        </p:nvSpPr>
        <p:spPr bwMode="auto">
          <a:xfrm>
            <a:off x="762000" y="4724400"/>
            <a:ext cx="649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Market</a:t>
            </a:r>
          </a:p>
        </p:txBody>
      </p:sp>
      <p:pic>
        <p:nvPicPr>
          <p:cNvPr id="67618" name="Picture 40" descr="Chaya 5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953000"/>
            <a:ext cx="154463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19" name="Rectangle 41"/>
          <p:cNvSpPr>
            <a:spLocks noChangeArrowheads="1"/>
          </p:cNvSpPr>
          <p:nvPr/>
        </p:nvSpPr>
        <p:spPr bwMode="auto">
          <a:xfrm>
            <a:off x="3533775" y="6248400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Moussaieff coll. Fest no. 2</a:t>
            </a:r>
          </a:p>
        </p:txBody>
      </p:sp>
      <p:pic>
        <p:nvPicPr>
          <p:cNvPr id="67620" name="Picture 43" descr="K 3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00" y="5080657"/>
            <a:ext cx="13684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21" name="Rectangle 44"/>
          <p:cNvSpPr>
            <a:spLocks noChangeArrowheads="1"/>
          </p:cNvSpPr>
          <p:nvPr/>
        </p:nvSpPr>
        <p:spPr bwMode="auto">
          <a:xfrm>
            <a:off x="2389412" y="1571512"/>
            <a:ext cx="649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 dirty="0">
                <a:solidFill>
                  <a:srgbClr val="000000"/>
                </a:solidFill>
              </a:rPr>
              <a:t>Market</a:t>
            </a:r>
          </a:p>
        </p:txBody>
      </p:sp>
      <p:sp>
        <p:nvSpPr>
          <p:cNvPr id="67622" name="Rectangle 45"/>
          <p:cNvSpPr>
            <a:spLocks noChangeArrowheads="1"/>
          </p:cNvSpPr>
          <p:nvPr/>
        </p:nvSpPr>
        <p:spPr bwMode="auto">
          <a:xfrm>
            <a:off x="5656263" y="1524000"/>
            <a:ext cx="1087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Zev Radovan</a:t>
            </a:r>
          </a:p>
        </p:txBody>
      </p:sp>
      <p:sp>
        <p:nvSpPr>
          <p:cNvPr id="67623" name="Rectangle 46"/>
          <p:cNvSpPr>
            <a:spLocks noChangeArrowheads="1"/>
          </p:cNvSpPr>
          <p:nvPr/>
        </p:nvSpPr>
        <p:spPr bwMode="auto">
          <a:xfrm>
            <a:off x="381000" y="1600200"/>
            <a:ext cx="14001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 dirty="0">
                <a:solidFill>
                  <a:srgbClr val="000000"/>
                </a:solidFill>
              </a:rPr>
              <a:t>    City of David     </a:t>
            </a:r>
          </a:p>
        </p:txBody>
      </p:sp>
      <p:sp>
        <p:nvSpPr>
          <p:cNvPr id="67624" name="Rectangle 47"/>
          <p:cNvSpPr>
            <a:spLocks noChangeArrowheads="1"/>
          </p:cNvSpPr>
          <p:nvPr/>
        </p:nvSpPr>
        <p:spPr bwMode="auto">
          <a:xfrm>
            <a:off x="7558224" y="4641352"/>
            <a:ext cx="649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Market</a:t>
            </a:r>
          </a:p>
        </p:txBody>
      </p:sp>
      <p:sp>
        <p:nvSpPr>
          <p:cNvPr id="67625" name="Rectangle 48"/>
          <p:cNvSpPr>
            <a:spLocks noChangeArrowheads="1"/>
          </p:cNvSpPr>
          <p:nvPr/>
        </p:nvSpPr>
        <p:spPr bwMode="auto">
          <a:xfrm>
            <a:off x="485775" y="315913"/>
            <a:ext cx="1220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  <a:latin typeface="Castellar" pitchFamily="18" charset="0"/>
              </a:rPr>
              <a:t>ROYAL</a:t>
            </a:r>
          </a:p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  <a:latin typeface="Castellar" pitchFamily="18" charset="0"/>
              </a:rPr>
              <a:t> BULLAE</a:t>
            </a:r>
          </a:p>
        </p:txBody>
      </p:sp>
      <p:sp>
        <p:nvSpPr>
          <p:cNvPr id="67626" name="Rectangle 49"/>
          <p:cNvSpPr>
            <a:spLocks noChangeArrowheads="1"/>
          </p:cNvSpPr>
          <p:nvPr/>
        </p:nvSpPr>
        <p:spPr bwMode="auto">
          <a:xfrm>
            <a:off x="7747975" y="2990171"/>
            <a:ext cx="581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he-IL" sz="1200" i="1">
                <a:solidFill>
                  <a:srgbClr val="000000"/>
                </a:solidFill>
              </a:rPr>
              <a:t>K 509</a:t>
            </a:r>
          </a:p>
        </p:txBody>
      </p:sp>
      <p:pic>
        <p:nvPicPr>
          <p:cNvPr id="67628" name="תמונה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5100"/>
            <a:ext cx="14097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088349" y="5017820"/>
            <a:ext cx="4468768" cy="16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3" y="455721"/>
            <a:ext cx="8548687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600" b="1" dirty="0">
                <a:ln w="50800"/>
                <a:latin typeface="Times New Roman" panose="02020603050405020304" pitchFamily="18" charset="0"/>
                <a:cs typeface="Times New Roman" panose="02020603050405020304" pitchFamily="18" charset="0"/>
              </a:rPr>
              <a:t>Seals of “Servants” (High Officials) at the Court of  Hezekiah King of Judah</a:t>
            </a:r>
          </a:p>
        </p:txBody>
      </p:sp>
      <p:pic>
        <p:nvPicPr>
          <p:cNvPr id="256003" name="Picture 5" descr="G:\Scans\K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19200"/>
            <a:ext cx="259715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8" descr="G:\Scans\K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927600"/>
            <a:ext cx="294798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5" name="Picture 9" descr="G:\Scans\K1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971800"/>
            <a:ext cx="22653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6" name="Picture 10" descr="G:\Scans\K14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4846638"/>
            <a:ext cx="2403475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7" name="Picture 11" descr="G:\Scans\K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447800"/>
            <a:ext cx="276225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8" name="Picture 12" descr="G:\Scans\K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525588"/>
            <a:ext cx="25717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9" name="Picture 13" descr="G:\Scans\K18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3038475"/>
            <a:ext cx="26638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0" name="Picture 14" descr="G:\Scans\K1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840288"/>
            <a:ext cx="262255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1" name="Picture 15" descr="G:\Scans\K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221038"/>
            <a:ext cx="2551113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6EC32495-1131-4486-97C6-91EB6B3C460B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26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256013" name="TextBox 3"/>
          <p:cNvSpPr txBox="1">
            <a:spLocks noChangeArrowheads="1"/>
          </p:cNvSpPr>
          <p:nvPr/>
        </p:nvSpPr>
        <p:spPr bwMode="auto">
          <a:xfrm>
            <a:off x="1666875" y="26114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35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7"/>
          <p:cNvSpPr>
            <a:spLocks noGrp="1"/>
          </p:cNvSpPr>
          <p:nvPr>
            <p:ph type="title"/>
          </p:nvPr>
        </p:nvSpPr>
        <p:spPr>
          <a:xfrm>
            <a:off x="1035844" y="320274"/>
            <a:ext cx="7212012" cy="381000"/>
          </a:xfrm>
        </p:spPr>
        <p:txBody>
          <a:bodyPr/>
          <a:lstStyle/>
          <a:p>
            <a:pPr algn="ctr" rtl="0" eaLnBrk="1" hangingPunct="1"/>
            <a:r>
              <a:rPr lang="en-US" altLang="he-IL" sz="2800" dirty="0" smtClean="0">
                <a:solidFill>
                  <a:srgbClr val="FF0000"/>
                </a:solidFill>
                <a:latin typeface="Colonna MT" panose="04020805060202030203" pitchFamily="82" charset="0"/>
                <a:cs typeface="Tunga" panose="020B0502040204020203" pitchFamily="34" charset="0"/>
              </a:rPr>
              <a:t>1				2</a:t>
            </a:r>
            <a:endParaRPr lang="he-IL" altLang="he-IL" sz="2800" dirty="0" smtClean="0">
              <a:solidFill>
                <a:srgbClr val="FF0000"/>
              </a:solidFill>
              <a:latin typeface="Colonna MT" panose="04020805060202030203" pitchFamily="82" charset="0"/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84435A30-89C5-462F-9601-0D362F2C78F7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27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2019318" y="5634280"/>
            <a:ext cx="2601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 eaLnBrk="0" hangingPunct="0">
              <a:spcBef>
                <a:spcPts val="1200"/>
              </a:spcBef>
              <a:buClr>
                <a:srgbClr val="838995"/>
              </a:buClr>
              <a:buFont typeface="Arial" pitchFamily="34" charset="0"/>
              <a:defRPr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1pPr>
            <a:lvl2pPr marL="742950" indent="-28575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2pPr>
            <a:lvl3pPr marL="1143000" indent="-22860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3pPr>
            <a:lvl4pPr marL="1600200" indent="-22860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4pPr>
            <a:lvl5pPr marL="2057400" indent="-22860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he-IL" sz="1400" dirty="0" smtClean="0">
                <a:latin typeface="Times New Roman" pitchFamily="18" charset="0"/>
                <a:cs typeface="Times New Roman" pitchFamily="18" charset="0"/>
              </a:rPr>
              <a:t>Jeremiah the Secretary </a:t>
            </a:r>
          </a:p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he-IL" sz="1400" dirty="0" smtClean="0">
                <a:latin typeface="Times New Roman" pitchFamily="18" charset="0"/>
                <a:cs typeface="Times New Roman" pitchFamily="18" charset="0"/>
              </a:rPr>
              <a:t>servant of Ahaz (king of Judah)</a:t>
            </a:r>
          </a:p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he-IL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he-IL" sz="1050" dirty="0" smtClean="0">
                <a:latin typeface="Times New Roman" pitchFamily="18" charset="0"/>
                <a:cs typeface="Times New Roman" pitchFamily="18" charset="0"/>
              </a:rPr>
              <a:t>Kaufman collection</a:t>
            </a:r>
            <a:endParaRPr lang="he-IL" altLang="he-IL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4659779" y="5626343"/>
            <a:ext cx="28940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 eaLnBrk="0" hangingPunct="0">
              <a:spcBef>
                <a:spcPts val="1200"/>
              </a:spcBef>
              <a:buClr>
                <a:srgbClr val="838995"/>
              </a:buClr>
              <a:buFont typeface="Arial" pitchFamily="34" charset="0"/>
              <a:defRPr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1pPr>
            <a:lvl2pPr marL="742950" indent="-28575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2pPr>
            <a:lvl3pPr marL="1143000" indent="-22860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3pPr>
            <a:lvl4pPr marL="1600200" indent="-22860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4pPr>
            <a:lvl5pPr marL="2057400" indent="-228600" algn="r" rtl="1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orbel" pitchFamily="34" charset="0"/>
                <a:cs typeface="Tahoma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he-I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commander of the army, </a:t>
            </a:r>
          </a:p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he-I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servant of </a:t>
            </a:r>
            <a:r>
              <a:rPr lang="en-US" altLang="he-IL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Hoshea</a:t>
            </a:r>
            <a:r>
              <a:rPr lang="en-US" altLang="he-I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(king of Israel)</a:t>
            </a:r>
          </a:p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he-I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he-IL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Kaufman collection</a:t>
            </a:r>
            <a:endParaRPr lang="he-IL" altLang="he-IL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8054" name="Picture 4" descr="D:\my photos\BULLAE OFFICIAL\comma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81" y="2852084"/>
            <a:ext cx="21701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5" name="Picture 5" descr="D:\my photos\BULLAE OFFICIAL\secret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43" y="3248267"/>
            <a:ext cx="17176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6" name="Picture 2" descr="D:\my photos\BULLAE OFFICIAL\K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69" y="878821"/>
            <a:ext cx="22415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0" name="Picture 14" descr="C:\Users\Robert\Desktop\BAS San Diego 2014\K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8" y="879717"/>
            <a:ext cx="17526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28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5029200"/>
            <a:ext cx="2433638" cy="838200"/>
          </a:xfrm>
        </p:spPr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latin typeface="Agency FB" pitchFamily="34" charset="0"/>
                <a:cs typeface="+mj-cs"/>
              </a:rPr>
              <a:t>H</a:t>
            </a:r>
            <a:r>
              <a:rPr lang="en-US" sz="2000" dirty="0" smtClean="0">
                <a:latin typeface="Agency FB" pitchFamily="34" charset="0"/>
                <a:cs typeface="+mj-cs"/>
              </a:rPr>
              <a:t>igh officials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e-IL" sz="2000" dirty="0">
              <a:solidFill>
                <a:schemeClr val="tx1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5907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8CCC5F3D-F8C8-4D59-8D6E-3B87E2EB160A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28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59076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9077" name="Picture 2" descr="C:\Users\Robert\Pictures\photos2\Bullae - Seal Impressions\ShoerHamasger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26098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8" name="Picture 32" descr="C:\Users\Robert\Pictures\photos2\Bullae\Maaseyahum HashophetOb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1800"/>
            <a:ext cx="37957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9" name="Picture 25" descr="C:\Users\Robert\Pictures\photos2\Bullae\hg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1963"/>
            <a:ext cx="32004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0" name="Picture 5" descr="C:\Users\user\Desktop\PHOTOS\BULLAE OFFICIAL\JMGozlan 6 1 20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95663"/>
            <a:ext cx="27035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5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3"/>
          <p:cNvGraphicFramePr>
            <a:graphicFrameLocks noChangeAspect="1"/>
          </p:cNvGraphicFramePr>
          <p:nvPr/>
        </p:nvGraphicFramePr>
        <p:xfrm>
          <a:off x="4273550" y="8658225"/>
          <a:ext cx="71120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8658225"/>
                        <a:ext cx="71120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23850" y="7167562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7DA26B0E-70AC-44F2-ABAE-E3C8F9F886F5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29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60102" name="Picture 369" descr="C:\Users\user\Desktop\SBL BOOK\2 Deutsch\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91" y="3631474"/>
            <a:ext cx="3024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esktop\IMG_33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63" y="1064078"/>
            <a:ext cx="6306573" cy="248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user\Desktop\IMG_33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1" y="4163219"/>
            <a:ext cx="4806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/>
          <p:nvPr/>
        </p:nvSpPr>
        <p:spPr>
          <a:xfrm>
            <a:off x="914400" y="4697412"/>
            <a:ext cx="4953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    1     2       3         4             5         6          7         8            9          10        20       30</a:t>
            </a:r>
            <a:endParaRPr lang="he-IL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754" y="392898"/>
            <a:ext cx="2380789" cy="6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89288" y="5749925"/>
            <a:ext cx="3124200" cy="533400"/>
          </a:xfrm>
        </p:spPr>
        <p:txBody>
          <a:bodyPr/>
          <a:lstStyle/>
          <a:p>
            <a:pPr algn="ctr" rtl="0" eaLnBrk="1" hangingPunct="1"/>
            <a:r>
              <a:rPr lang="en-US" altLang="he-IL" sz="1600" i="1" dirty="0" smtClean="0">
                <a:cs typeface="Tunga" panose="020B0502040204020203" pitchFamily="34" charset="0"/>
              </a:rPr>
              <a:t>Royal storage jars from Lachish</a:t>
            </a:r>
            <a:br>
              <a:rPr lang="en-US" altLang="he-IL" sz="1600" i="1" dirty="0" smtClean="0">
                <a:cs typeface="Tunga" panose="020B0502040204020203" pitchFamily="34" charset="0"/>
              </a:rPr>
            </a:br>
            <a:r>
              <a:rPr lang="en-US" altLang="he-IL" sz="1200" i="1" dirty="0" smtClean="0">
                <a:cs typeface="Tunga" panose="020B0502040204020203" pitchFamily="34" charset="0"/>
              </a:rPr>
              <a:t>British Museum</a:t>
            </a:r>
            <a:endParaRPr lang="en-US" altLang="he-IL" sz="1600" dirty="0" smtClean="0"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ABDCAE83-EBF7-4724-A2B9-EA4F84FA745C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3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06852" name="Picture 10" descr="16-11-08_17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8291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40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3"/>
          <p:cNvGraphicFramePr>
            <a:graphicFrameLocks noChangeAspect="1"/>
          </p:cNvGraphicFramePr>
          <p:nvPr/>
        </p:nvGraphicFramePr>
        <p:xfrm>
          <a:off x="4273550" y="8658225"/>
          <a:ext cx="71120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1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8658225"/>
                        <a:ext cx="71120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7DA26B0E-70AC-44F2-ABAE-E3C8F9F886F5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30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C:\Users\user\Desktop\IMG_33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02" y="837388"/>
            <a:ext cx="735807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user\Desktop\IMG_33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00600"/>
            <a:ext cx="7138676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/>
          <p:nvPr/>
        </p:nvSpPr>
        <p:spPr>
          <a:xfrm>
            <a:off x="1239198" y="4602163"/>
            <a:ext cx="701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1        2          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3  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        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4     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      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5   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      6              7                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8      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    9                 10              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20 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    30</a:t>
            </a:r>
            <a:endParaRPr lang="he-IL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6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1123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2852738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1676400" y="5486400"/>
            <a:ext cx="70104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prstClr val="black"/>
                </a:solidFill>
                <a:latin typeface="Calibri" panose="020F0502020204030204" pitchFamily="34" charset="0"/>
              </a:rPr>
              <a:t>בשבעת ב/</a:t>
            </a:r>
            <a:r>
              <a:rPr lang="he-IL" dirty="0" err="1">
                <a:solidFill>
                  <a:prstClr val="black"/>
                </a:solidFill>
                <a:latin typeface="Calibri" panose="020F0502020204030204" pitchFamily="34" charset="0"/>
              </a:rPr>
              <a:t>ית</a:t>
            </a:r>
            <a:r>
              <a:rPr lang="he-IL" dirty="0">
                <a:solidFill>
                  <a:prstClr val="black"/>
                </a:solidFill>
                <a:latin typeface="Calibri" panose="020F0502020204030204" pitchFamily="34" charset="0"/>
              </a:rPr>
              <a:t> לחם / (למל)ך               (ב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X</a:t>
            </a:r>
            <a:r>
              <a:rPr lang="he-IL" dirty="0">
                <a:solidFill>
                  <a:prstClr val="black"/>
                </a:solidFill>
                <a:latin typeface="Calibri" panose="020F0502020204030204" pitchFamily="34" charset="0"/>
              </a:rPr>
              <a:t> שנה) / (אלת)קן / (ל)מלך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 </a:t>
            </a:r>
            <a:endParaRPr lang="he-IL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 (IN THE … YEAR …, ELTE)QEN’ TO THE KING         IN THE SEVENT, BEIT LEHEM, TO THE KING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112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28956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9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E1B-09F1-4EAD-8EA8-BD3E19AF334F}" type="slidenum">
              <a:rPr lang="he-IL" altLang="he-IL"/>
              <a:pPr/>
              <a:t>32</a:t>
            </a:fld>
            <a:endParaRPr lang="en-US" altLang="he-IL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2109403" y="5876925"/>
            <a:ext cx="49712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0"/>
            <a:r>
              <a:rPr lang="en-US" altLang="he-IL" sz="1600" b="1" dirty="0"/>
              <a:t>In the 19</a:t>
            </a:r>
            <a:r>
              <a:rPr lang="en-US" altLang="he-IL" sz="1600" b="1" baseline="30000" dirty="0"/>
              <a:t>th</a:t>
            </a:r>
            <a:r>
              <a:rPr lang="en-US" altLang="he-IL" sz="1600" b="1" dirty="0"/>
              <a:t> </a:t>
            </a:r>
            <a:r>
              <a:rPr lang="en-US" altLang="he-IL" sz="1600" b="1" dirty="0" smtClean="0"/>
              <a:t>year / Lachish / Belonging </a:t>
            </a:r>
            <a:r>
              <a:rPr lang="en-US" altLang="he-IL" sz="1600" b="1" dirty="0"/>
              <a:t>to the king</a:t>
            </a:r>
          </a:p>
          <a:p>
            <a:pPr algn="ctr" rtl="0"/>
            <a:r>
              <a:rPr lang="en-US" altLang="he-IL" dirty="0"/>
              <a:t>(Deutsch 2003, no. 53, Kaufman coll.)</a:t>
            </a:r>
          </a:p>
        </p:txBody>
      </p:sp>
      <p:pic>
        <p:nvPicPr>
          <p:cNvPr id="106501" name="Picture 5" descr="LachishK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71207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04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3"/>
          <p:cNvGraphicFramePr>
            <a:graphicFrameLocks noChangeAspect="1"/>
          </p:cNvGraphicFramePr>
          <p:nvPr/>
        </p:nvGraphicFramePr>
        <p:xfrm>
          <a:off x="4273550" y="8658225"/>
          <a:ext cx="71120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8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8658225"/>
                        <a:ext cx="71120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1" name="Picture 2" descr="D:\My Photos\Bullae Fiscal\BeitLehe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1488"/>
            <a:ext cx="107315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Rectangle 1"/>
          <p:cNvSpPr>
            <a:spLocks noChangeArrowheads="1"/>
          </p:cNvSpPr>
          <p:nvPr/>
        </p:nvSpPr>
        <p:spPr bwMode="auto">
          <a:xfrm>
            <a:off x="723900" y="1600200"/>
            <a:ext cx="11636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FF0000"/>
                </a:solidFill>
                <a:latin typeface="Agency FB" pitchFamily="34" charset="0"/>
              </a:rPr>
              <a:t>(ב)ית לחם</a:t>
            </a:r>
            <a:endParaRPr lang="he-IL" altLang="he-IL" sz="1100">
              <a:solidFill>
                <a:srgbClr val="FF0000"/>
              </a:solidFill>
            </a:endParaRPr>
          </a:p>
        </p:txBody>
      </p:sp>
      <p:pic>
        <p:nvPicPr>
          <p:cNvPr id="263173" name="Picture 4" descr="D:\My Photos\Bullae Fiscal\Keilah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1488"/>
            <a:ext cx="8572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4" name="Picture 5" descr="D:\My Photos\Bullae Fiscal\K5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455613"/>
            <a:ext cx="8572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5" name="Picture 6" descr="D:\My Photos\Bullae Fiscal\K5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451225"/>
            <a:ext cx="9985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6" name="Picture 7" descr="D:\My Photos\Bullae Fiscal\L1Bte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2005013"/>
            <a:ext cx="850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7" name="Picture 8" descr="D:\My Photos\Bullae Fiscal\KGat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424238"/>
            <a:ext cx="8509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8" name="Picture 9" descr="D:\My Photos\Bullae Fiscal\Keilah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547688"/>
            <a:ext cx="6969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9" name="Picture 10" descr="D:\My Photos\Bullae Fiscal\Peka L' Melek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3530600"/>
            <a:ext cx="100171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0" name="Picture 11" descr="D:\My Photos\Bullae Fiscal\Tzahanan Lamelek 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530600"/>
            <a:ext cx="98583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1" name="Picture 13" descr="D:\My Photos\Bullae Fiscal\Gebim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792663"/>
            <a:ext cx="1984375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2" name="Picture 14" descr="D:\My Photos\Bullae Fiscal\M9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936750"/>
            <a:ext cx="1236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3" name="Picture 18" descr="D:\My Photos\Bullae Fiscal\Natzib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5026025"/>
            <a:ext cx="116998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4" name="Picture 19" descr="D:\My Photos\Bullae Fiscal\Eltolad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985963"/>
            <a:ext cx="10541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5" name="Picture 20" descr="D:\My Photos\Bullae Fiscal\ARUBOT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4994275"/>
            <a:ext cx="10842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6" name="Picture 21" descr="D:\My Photos\Bullae Fiscal\Fiscal\Fig.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3529013"/>
            <a:ext cx="11303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7" name="Picture 22" descr="D:\My Photos\Bullae Fiscal\Fiscal\Fig.6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1849438"/>
            <a:ext cx="11382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8" name="Picture 23" descr="D:\My Photos\Bullae Fiscal\Fiscal\Fig.2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936750"/>
            <a:ext cx="12477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89" name="Picture 24" descr="D:\My Photos\Bullae Fiscal\Fiscal\Fig.1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295650"/>
            <a:ext cx="1158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90" name="Picture 27" descr="D:\My Photos\Bullae Fiscal\LachishK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2000250"/>
            <a:ext cx="9366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91" name="Picture 31" descr="D:\My Photos\Bullae Fiscal\bon lmlk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1488"/>
            <a:ext cx="1028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92" name="Rectangle 8"/>
          <p:cNvSpPr>
            <a:spLocks noChangeArrowheads="1"/>
          </p:cNvSpPr>
          <p:nvPr/>
        </p:nvSpPr>
        <p:spPr bwMode="auto">
          <a:xfrm>
            <a:off x="2459038" y="1404938"/>
            <a:ext cx="5207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FF0000"/>
                </a:solidFill>
              </a:rPr>
              <a:t>(ג)בען</a:t>
            </a:r>
          </a:p>
        </p:txBody>
      </p:sp>
      <p:sp>
        <p:nvSpPr>
          <p:cNvPr id="263193" name="Rectangle 9"/>
          <p:cNvSpPr>
            <a:spLocks noChangeArrowheads="1"/>
          </p:cNvSpPr>
          <p:nvPr/>
        </p:nvSpPr>
        <p:spPr bwMode="auto">
          <a:xfrm>
            <a:off x="7140575" y="1571625"/>
            <a:ext cx="4873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 dirty="0" err="1">
                <a:solidFill>
                  <a:srgbClr val="17375E"/>
                </a:solidFill>
                <a:latin typeface="Agency FB" pitchFamily="34" charset="0"/>
              </a:rPr>
              <a:t>קעלה</a:t>
            </a:r>
            <a:endParaRPr lang="he-IL" altLang="he-IL" sz="1100" dirty="0">
              <a:solidFill>
                <a:srgbClr val="000000"/>
              </a:solidFill>
            </a:endParaRPr>
          </a:p>
        </p:txBody>
      </p:sp>
      <p:sp>
        <p:nvSpPr>
          <p:cNvPr id="263194" name="Rectangle 10"/>
          <p:cNvSpPr>
            <a:spLocks noChangeArrowheads="1"/>
          </p:cNvSpPr>
          <p:nvPr/>
        </p:nvSpPr>
        <p:spPr bwMode="auto">
          <a:xfrm>
            <a:off x="2211388" y="3122613"/>
            <a:ext cx="414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לכש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195" name="Rectangle 11"/>
          <p:cNvSpPr>
            <a:spLocks noChangeArrowheads="1"/>
          </p:cNvSpPr>
          <p:nvPr/>
        </p:nvSpPr>
        <p:spPr bwMode="auto">
          <a:xfrm>
            <a:off x="6421438" y="3101975"/>
            <a:ext cx="4191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בתל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196" name="Rectangle 12"/>
          <p:cNvSpPr>
            <a:spLocks noChangeArrowheads="1"/>
          </p:cNvSpPr>
          <p:nvPr/>
        </p:nvSpPr>
        <p:spPr bwMode="auto">
          <a:xfrm>
            <a:off x="4995863" y="4543425"/>
            <a:ext cx="4143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ארב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197" name="Rectangle 13"/>
          <p:cNvSpPr>
            <a:spLocks noChangeArrowheads="1"/>
          </p:cNvSpPr>
          <p:nvPr/>
        </p:nvSpPr>
        <p:spPr bwMode="auto">
          <a:xfrm>
            <a:off x="3429000" y="4530725"/>
            <a:ext cx="3317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גת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198" name="Rectangle 14"/>
          <p:cNvSpPr>
            <a:spLocks noChangeArrowheads="1"/>
          </p:cNvSpPr>
          <p:nvPr/>
        </p:nvSpPr>
        <p:spPr bwMode="auto">
          <a:xfrm>
            <a:off x="4810125" y="5805488"/>
            <a:ext cx="381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מען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199" name="Rectangle 15"/>
          <p:cNvSpPr>
            <a:spLocks noChangeArrowheads="1"/>
          </p:cNvSpPr>
          <p:nvPr/>
        </p:nvSpPr>
        <p:spPr bwMode="auto">
          <a:xfrm>
            <a:off x="7677150" y="4640263"/>
            <a:ext cx="596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(א)פקה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0" name="Rectangle 16"/>
          <p:cNvSpPr>
            <a:spLocks noChangeArrowheads="1"/>
          </p:cNvSpPr>
          <p:nvPr/>
        </p:nvSpPr>
        <p:spPr bwMode="auto">
          <a:xfrm>
            <a:off x="6224588" y="5984875"/>
            <a:ext cx="504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ארבת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1" name="Rectangle 17"/>
          <p:cNvSpPr>
            <a:spLocks noChangeArrowheads="1"/>
          </p:cNvSpPr>
          <p:nvPr/>
        </p:nvSpPr>
        <p:spPr bwMode="auto">
          <a:xfrm>
            <a:off x="7654925" y="3044825"/>
            <a:ext cx="4683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שוכה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2" name="Rectangle 18"/>
          <p:cNvSpPr>
            <a:spLocks noChangeArrowheads="1"/>
          </p:cNvSpPr>
          <p:nvPr/>
        </p:nvSpPr>
        <p:spPr bwMode="auto">
          <a:xfrm>
            <a:off x="6456363" y="4591050"/>
            <a:ext cx="5175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צאננם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3" name="Rectangle 19"/>
          <p:cNvSpPr>
            <a:spLocks noChangeArrowheads="1"/>
          </p:cNvSpPr>
          <p:nvPr/>
        </p:nvSpPr>
        <p:spPr bwMode="auto">
          <a:xfrm>
            <a:off x="2436813" y="5589588"/>
            <a:ext cx="430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גבם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4" name="Rectangle 20"/>
          <p:cNvSpPr>
            <a:spLocks noChangeArrowheads="1"/>
          </p:cNvSpPr>
          <p:nvPr/>
        </p:nvSpPr>
        <p:spPr bwMode="auto">
          <a:xfrm>
            <a:off x="881063" y="4557713"/>
            <a:ext cx="4778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גבעה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5" name="Rectangle 21"/>
          <p:cNvSpPr>
            <a:spLocks noChangeArrowheads="1"/>
          </p:cNvSpPr>
          <p:nvPr/>
        </p:nvSpPr>
        <p:spPr bwMode="auto">
          <a:xfrm>
            <a:off x="7661275" y="6034088"/>
            <a:ext cx="3778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נצב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6" name="Rectangle 22"/>
          <p:cNvSpPr>
            <a:spLocks noChangeArrowheads="1"/>
          </p:cNvSpPr>
          <p:nvPr/>
        </p:nvSpPr>
        <p:spPr bwMode="auto">
          <a:xfrm>
            <a:off x="4959350" y="3074988"/>
            <a:ext cx="5603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אלתלד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7" name="Rectangle 23"/>
          <p:cNvSpPr>
            <a:spLocks noChangeArrowheads="1"/>
          </p:cNvSpPr>
          <p:nvPr/>
        </p:nvSpPr>
        <p:spPr bwMode="auto">
          <a:xfrm>
            <a:off x="2333625" y="4452938"/>
            <a:ext cx="490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100">
                <a:solidFill>
                  <a:srgbClr val="17375E"/>
                </a:solidFill>
                <a:latin typeface="Agency FB" pitchFamily="34" charset="0"/>
              </a:rPr>
              <a:t>עדרם</a:t>
            </a:r>
            <a:endParaRPr lang="he-IL" altLang="he-IL" sz="1100">
              <a:solidFill>
                <a:srgbClr val="000000"/>
              </a:solidFill>
            </a:endParaRPr>
          </a:p>
        </p:txBody>
      </p:sp>
      <p:sp>
        <p:nvSpPr>
          <p:cNvPr id="26320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200">
                <a:solidFill>
                  <a:srgbClr val="000000"/>
                </a:solidFill>
                <a:latin typeface="Arial" panose="020B0604020202020204" pitchFamily="34" charset="0"/>
              </a:rPr>
              <a:t>van_der_veen@gmx.de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9702" y="642938"/>
            <a:ext cx="2351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Fiscal Bullae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mentioning biblical towns</a:t>
            </a:r>
            <a:endParaRPr lang="he-IL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632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13ECEA3F-1BE3-426F-8D1C-41B2857ED2E8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33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63211" name="Picture 13" descr="D:\my photos\Bullae Fiscal\Maon LMLK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45063"/>
            <a:ext cx="11969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6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194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2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0CD7FEFB-BE20-42A6-A313-F973E04A1F4F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34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64196" name="Picture 6" descr="C:\Users\user\Desktop\IMG_33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25"/>
            <a:ext cx="64166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7" name="Picture 4" descr="C:\Users\user\Desktop\IMG_33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762000"/>
            <a:ext cx="3960813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8" name="Picture 5" descr="C:\Users\user\Desktop\IMG_33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02" y="1829574"/>
            <a:ext cx="33528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8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5219" name="Picture 2" descr="D:\my photos\Handles\BMSoch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457200"/>
            <a:ext cx="31257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0" name="Picture 16" descr="D:\my photos\Bullae Fiscal\Fiscal for Lubetski\Deutsch 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238250"/>
            <a:ext cx="21224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1" name="Picture 17" descr="D:\my photos\Bullae Fiscal\Fiscal for Lubetski\Deutsch 6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2763"/>
            <a:ext cx="20145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CE900244-F66F-4B28-868E-15FAA047378D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35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65223" name="Rectangle 4"/>
          <p:cNvSpPr>
            <a:spLocks noChangeArrowheads="1"/>
          </p:cNvSpPr>
          <p:nvPr/>
        </p:nvSpPr>
        <p:spPr bwMode="auto">
          <a:xfrm>
            <a:off x="3271838" y="3810000"/>
            <a:ext cx="52578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0000"/>
                </a:solidFill>
              </a:rPr>
              <a:t>יהושע טו כ - זאת נחלת מטה בני-יהודה למשפחתם: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0000"/>
                </a:solidFill>
              </a:rPr>
              <a:t>טו לה - </a:t>
            </a:r>
            <a:r>
              <a:rPr lang="he-IL" altLang="he-IL" sz="1800" dirty="0" err="1">
                <a:solidFill>
                  <a:srgbClr val="000000"/>
                </a:solidFill>
              </a:rPr>
              <a:t>ירמות</a:t>
            </a:r>
            <a:r>
              <a:rPr lang="he-IL" altLang="he-IL" sz="1800" dirty="0">
                <a:solidFill>
                  <a:srgbClr val="000000"/>
                </a:solidFill>
              </a:rPr>
              <a:t> </a:t>
            </a:r>
            <a:r>
              <a:rPr lang="he-IL" altLang="he-IL" sz="1800" dirty="0" err="1">
                <a:solidFill>
                  <a:srgbClr val="000000"/>
                </a:solidFill>
              </a:rPr>
              <a:t>ועדלם</a:t>
            </a:r>
            <a:r>
              <a:rPr lang="he-IL" altLang="he-IL" sz="1800" dirty="0">
                <a:solidFill>
                  <a:srgbClr val="000000"/>
                </a:solidFill>
              </a:rPr>
              <a:t>, </a:t>
            </a:r>
            <a:r>
              <a:rPr lang="he-IL" altLang="he-IL" sz="1800" dirty="0">
                <a:solidFill>
                  <a:srgbClr val="FF0000"/>
                </a:solidFill>
              </a:rPr>
              <a:t>שוכה</a:t>
            </a:r>
            <a:r>
              <a:rPr lang="he-IL" altLang="he-IL" sz="1800" dirty="0">
                <a:solidFill>
                  <a:srgbClr val="000000"/>
                </a:solidFill>
              </a:rPr>
              <a:t> ועזקה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0000"/>
                </a:solidFill>
              </a:rPr>
              <a:t>טו מח - ובהר, שמיר ויתיר </a:t>
            </a:r>
            <a:r>
              <a:rPr lang="he-IL" altLang="he-IL" sz="1800" dirty="0" smtClean="0">
                <a:solidFill>
                  <a:srgbClr val="FF0000"/>
                </a:solidFill>
              </a:rPr>
              <a:t>ושוכה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1800" dirty="0">
              <a:solidFill>
                <a:srgbClr val="FF0000"/>
              </a:solidFill>
            </a:endParaRP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he-IL" sz="1600" dirty="0" smtClean="0"/>
              <a:t>Joshua 15:20 – This is the inheritance of the tribe of the children of Yehuda …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he-IL" sz="1600" dirty="0" smtClean="0"/>
              <a:t>15:35 – </a:t>
            </a:r>
            <a:r>
              <a:rPr lang="en-US" altLang="he-IL" sz="1600" dirty="0" err="1" smtClean="0"/>
              <a:t>Yarmut</a:t>
            </a:r>
            <a:r>
              <a:rPr lang="en-US" altLang="he-IL" sz="1600" dirty="0" smtClean="0"/>
              <a:t> and </a:t>
            </a:r>
            <a:r>
              <a:rPr lang="en-US" altLang="he-IL" sz="1600" dirty="0" err="1" smtClean="0"/>
              <a:t>Adullam</a:t>
            </a:r>
            <a:r>
              <a:rPr lang="en-US" altLang="he-IL" sz="1600" dirty="0" smtClean="0"/>
              <a:t> </a:t>
            </a:r>
            <a:r>
              <a:rPr lang="en-US" altLang="he-IL" sz="1600" dirty="0" err="1" smtClean="0">
                <a:solidFill>
                  <a:srgbClr val="FF0000"/>
                </a:solidFill>
              </a:rPr>
              <a:t>Sokho</a:t>
            </a:r>
            <a:r>
              <a:rPr lang="en-US" altLang="he-IL" sz="1600" dirty="0" smtClean="0"/>
              <a:t> </a:t>
            </a:r>
            <a:r>
              <a:rPr lang="en-US" altLang="he-IL" sz="1600" dirty="0" err="1" smtClean="0"/>
              <a:t>Azeqa</a:t>
            </a:r>
            <a:endParaRPr lang="en-US" altLang="he-IL" sz="1600" dirty="0" smtClean="0"/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he-IL" sz="1600" dirty="0" smtClean="0"/>
              <a:t>15:48 – and in the mountains, Shamir and </a:t>
            </a:r>
            <a:r>
              <a:rPr lang="en-US" altLang="he-IL" sz="1600" dirty="0" err="1" smtClean="0"/>
              <a:t>Yattir</a:t>
            </a:r>
            <a:r>
              <a:rPr lang="en-US" altLang="he-IL" sz="1600" dirty="0" smtClean="0"/>
              <a:t> and </a:t>
            </a:r>
            <a:r>
              <a:rPr lang="en-US" altLang="he-IL" sz="1600" dirty="0" err="1" smtClean="0">
                <a:solidFill>
                  <a:srgbClr val="FF0000"/>
                </a:solidFill>
              </a:rPr>
              <a:t>Sokho</a:t>
            </a:r>
            <a:r>
              <a:rPr lang="en-US" altLang="he-IL" sz="1600" dirty="0" smtClean="0">
                <a:solidFill>
                  <a:srgbClr val="FF0000"/>
                </a:solidFill>
              </a:rPr>
              <a:t> </a:t>
            </a:r>
            <a:r>
              <a:rPr lang="en-US" altLang="he-IL" sz="1600" dirty="0" smtClean="0"/>
              <a:t> </a:t>
            </a:r>
            <a:endParaRPr lang="he-IL" altLang="he-IL" sz="1600" dirty="0"/>
          </a:p>
        </p:txBody>
      </p:sp>
      <p:pic>
        <p:nvPicPr>
          <p:cNvPr id="265224" name="Picture 3" descr="D:\my photos\Handles\Socho4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048000"/>
            <a:ext cx="1905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4490762" y="450775"/>
            <a:ext cx="215796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 smtClean="0">
                <a:solidFill>
                  <a:srgbClr val="44546A">
                    <a:lumMod val="75000"/>
                  </a:srgbClr>
                </a:solidFill>
                <a:latin typeface="Agency FB" pitchFamily="34" charset="0"/>
              </a:rPr>
              <a:t>שוכה </a:t>
            </a:r>
            <a:r>
              <a:rPr lang="en-US" sz="2400" dirty="0" smtClean="0">
                <a:solidFill>
                  <a:srgbClr val="44546A">
                    <a:lumMod val="75000"/>
                  </a:srgbClr>
                </a:solidFill>
                <a:latin typeface="Agency FB" pitchFamily="34" charset="0"/>
              </a:rPr>
              <a:t>SOKHO </a:t>
            </a:r>
            <a:endParaRPr lang="en-US" sz="2400" dirty="0">
              <a:solidFill>
                <a:srgbClr val="44546A">
                  <a:lumMod val="75000"/>
                </a:srgbClr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865188"/>
            <a:ext cx="2895600" cy="609600"/>
          </a:xfrm>
        </p:spPr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</a:rPr>
              <a:t>זיף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</a:rPr>
              <a:t>ZIF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gency FB" pitchFamily="34" charset="0"/>
            </a:endParaRPr>
          </a:p>
        </p:txBody>
      </p:sp>
      <p:sp>
        <p:nvSpPr>
          <p:cNvPr id="26624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AB29109A-76C1-4586-8548-36E7A4C93D6D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36</a:t>
            </a:fld>
            <a:endParaRPr lang="he-IL" altLang="he-IL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66244" name="Picture 5" descr="D:\my photos\Bullae Fiscal\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4788"/>
            <a:ext cx="19685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5" name="Picture 11" descr="D:\my photos\Bullae Fiscal\Jeselsho coll.pdf - Adobe Reader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81275"/>
            <a:ext cx="210978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46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0" name="Package" r:id="rId6" imgW="952901" imgH="481263" progId="Package">
                  <p:embed/>
                </p:oleObj>
              </mc:Choice>
              <mc:Fallback>
                <p:oleObj name="Package" r:id="rId6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47" name="Picture 3" descr="D:\my photos\Handles\Zyp4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06575"/>
            <a:ext cx="2060575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8" name="Picture 5" descr="D:\my photos\Handles\Zyp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1963"/>
            <a:ext cx="255111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9" name="Picture 6" descr="D:\my photos\Handles\K 77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0538"/>
            <a:ext cx="25908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0" name="Rectangle 4"/>
          <p:cNvSpPr>
            <a:spLocks noChangeArrowheads="1"/>
          </p:cNvSpPr>
          <p:nvPr/>
        </p:nvSpPr>
        <p:spPr bwMode="auto">
          <a:xfrm>
            <a:off x="228600" y="4924326"/>
            <a:ext cx="6172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יהושע טו כ - זאת נחלת מטה בני-יהודה למשפחתם: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טו כד – </a:t>
            </a:r>
            <a:r>
              <a:rPr lang="he-IL" altLang="he-IL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זיף</a:t>
            </a: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he-IL" altLang="he-IL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וטלם</a:t>
            </a: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ובעלות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טו </a:t>
            </a:r>
            <a:r>
              <a:rPr lang="he-IL" altLang="he-IL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נה</a:t>
            </a: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– מעון, כרמל ו</a:t>
            </a:r>
            <a:r>
              <a:rPr lang="he-IL" altLang="he-IL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זיף</a:t>
            </a:r>
            <a:r>
              <a:rPr lang="he-IL" altLang="he-IL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he-IL" altLang="he-IL" sz="18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ויוטה</a:t>
            </a:r>
          </a:p>
          <a:p>
            <a:pPr lvl="0" algn="l" rtl="0">
              <a:spcBef>
                <a:spcPct val="0"/>
              </a:spcBef>
              <a:buNone/>
            </a:pP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Joshua </a:t>
            </a:r>
            <a:r>
              <a:rPr lang="en-US" altLang="he-IL" sz="1400" dirty="0">
                <a:solidFill>
                  <a:prstClr val="black"/>
                </a:solidFill>
                <a:latin typeface="Arial" pitchFamily="34" charset="0"/>
              </a:rPr>
              <a:t>15:20 – This is the inheritance of the tribe of the children of Yehuda </a:t>
            </a: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15:24 </a:t>
            </a:r>
            <a:r>
              <a:rPr lang="en-US" altLang="he-IL" sz="1400" dirty="0">
                <a:solidFill>
                  <a:prstClr val="black"/>
                </a:solidFill>
                <a:latin typeface="Arial" pitchFamily="34" charset="0"/>
              </a:rPr>
              <a:t>– </a:t>
            </a:r>
            <a:r>
              <a:rPr lang="en-US" altLang="he-IL" sz="1400" dirty="0" err="1" smtClean="0">
                <a:solidFill>
                  <a:srgbClr val="FF0000"/>
                </a:solidFill>
                <a:latin typeface="Arial" pitchFamily="34" charset="0"/>
              </a:rPr>
              <a:t>Zif</a:t>
            </a: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 and </a:t>
            </a:r>
            <a:r>
              <a:rPr lang="en-US" altLang="he-IL" sz="1400" dirty="0" err="1" smtClean="0">
                <a:solidFill>
                  <a:prstClr val="black"/>
                </a:solidFill>
                <a:latin typeface="Arial" pitchFamily="34" charset="0"/>
              </a:rPr>
              <a:t>Telem</a:t>
            </a: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 and </a:t>
            </a:r>
            <a:r>
              <a:rPr lang="en-US" altLang="he-IL" sz="1400" dirty="0" err="1" smtClean="0">
                <a:solidFill>
                  <a:prstClr val="black"/>
                </a:solidFill>
                <a:latin typeface="Arial" pitchFamily="34" charset="0"/>
              </a:rPr>
              <a:t>Bealot</a:t>
            </a:r>
            <a:endParaRPr lang="en-US" altLang="he-IL" sz="1400" dirty="0">
              <a:solidFill>
                <a:prstClr val="black"/>
              </a:solidFill>
              <a:latin typeface="Arial" pitchFamily="34" charset="0"/>
            </a:endParaRPr>
          </a:p>
          <a:p>
            <a:pPr lvl="0" algn="l" rtl="0">
              <a:spcBef>
                <a:spcPct val="0"/>
              </a:spcBef>
              <a:buNone/>
            </a:pP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15:55 </a:t>
            </a:r>
            <a:r>
              <a:rPr lang="en-US" altLang="he-IL" sz="1400" dirty="0">
                <a:solidFill>
                  <a:prstClr val="black"/>
                </a:solidFill>
                <a:latin typeface="Arial" pitchFamily="34" charset="0"/>
              </a:rPr>
              <a:t>– </a:t>
            </a:r>
            <a:r>
              <a:rPr lang="en-US" altLang="he-IL" sz="1400" dirty="0" err="1" smtClean="0">
                <a:solidFill>
                  <a:prstClr val="black"/>
                </a:solidFill>
                <a:latin typeface="Arial" pitchFamily="34" charset="0"/>
              </a:rPr>
              <a:t>Maon</a:t>
            </a: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altLang="he-IL" sz="1400" dirty="0" err="1" smtClean="0">
                <a:solidFill>
                  <a:prstClr val="black"/>
                </a:solidFill>
                <a:latin typeface="Arial" pitchFamily="34" charset="0"/>
              </a:rPr>
              <a:t>Karmel</a:t>
            </a:r>
            <a:r>
              <a:rPr lang="en-US" altLang="he-IL" sz="1400" dirty="0" smtClean="0">
                <a:solidFill>
                  <a:prstClr val="black"/>
                </a:solidFill>
                <a:latin typeface="Arial" pitchFamily="34" charset="0"/>
              </a:rPr>
              <a:t> and </a:t>
            </a:r>
            <a:r>
              <a:rPr lang="en-US" altLang="he-IL" sz="1400" dirty="0" err="1" smtClean="0">
                <a:solidFill>
                  <a:srgbClr val="FF0000"/>
                </a:solidFill>
                <a:latin typeface="Arial" pitchFamily="34" charset="0"/>
              </a:rPr>
              <a:t>Zif</a:t>
            </a:r>
            <a:r>
              <a:rPr lang="en-US" altLang="he-IL" sz="14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he-IL" sz="1400" dirty="0" smtClean="0">
                <a:latin typeface="Arial" pitchFamily="34" charset="0"/>
              </a:rPr>
              <a:t>and Yuta  </a:t>
            </a:r>
            <a:endParaRPr lang="he-IL" altLang="he-IL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9063" y="5722938"/>
            <a:ext cx="4981575" cy="373062"/>
          </a:xfrm>
        </p:spPr>
        <p:txBody>
          <a:bodyPr rtlCol="1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    </a:t>
            </a:r>
            <a:r>
              <a:rPr lang="he-IL" sz="2400" dirty="0" err="1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ממשת</a:t>
            </a: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             </a:t>
            </a: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זיף                       שוכה                      </a:t>
            </a: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חברון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6726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71488" y="61722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t>  </a:t>
            </a:r>
            <a:fld id="{4A55DA22-BBE1-4742-9155-D555A59F3B53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37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67268" name="Object 3"/>
          <p:cNvGraphicFramePr>
            <a:graphicFrameLocks noChangeAspect="1"/>
          </p:cNvGraphicFramePr>
          <p:nvPr/>
        </p:nvGraphicFramePr>
        <p:xfrm>
          <a:off x="4032250" y="8658225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4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658225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7269" name="Picture 3" descr="D:\my photos\Handles\Socho4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87650"/>
            <a:ext cx="81756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0" name="Picture 5" descr="D:\my photos\Handles\K 7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4572000"/>
            <a:ext cx="117316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1" name="Picture 2" descr="D:\my photos\Handles\Met 0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605338"/>
            <a:ext cx="13065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2" name="Picture 4" descr="D:\my photos\Handles\lmlkmm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2844800"/>
            <a:ext cx="8366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3" name="Picture 6" descr="D:\my photos\Handles\K 77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4605338"/>
            <a:ext cx="1303337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4" name="Picture 7" descr="D:\my photos\Handles\K 77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659313"/>
            <a:ext cx="11287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5" name="Picture 8" descr="D:\my photos\Handles\lmlkhbr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722563"/>
            <a:ext cx="8493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6" name="Picture 9" descr="D:\my photos\Handles\Zyp4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87650"/>
            <a:ext cx="9255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7" name="Picture 189" descr="C:\Users\Robert\Pictures\photos2\Pottery\LMLK HEBRO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368617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4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088" y="6156325"/>
            <a:ext cx="8212137" cy="701675"/>
          </a:xfrm>
        </p:spPr>
        <p:txBody>
          <a:bodyPr rtlCol="1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</a:t>
            </a:r>
            <a:r>
              <a:rPr lang="he-IL" sz="2400" i="1" dirty="0" err="1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ממשת</a:t>
            </a: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                     זיף                       שוכה                      חברון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6829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t>  </a:t>
            </a:r>
            <a:fld id="{8D46D9CD-C590-4ECC-A8A5-A8684428164D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38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68292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8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293" name="Picture 3" descr="D:\my photos\Handles\Socho4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298700"/>
            <a:ext cx="13223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4" name="Picture 5" descr="D:\my photos\Handles\K 7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4519613"/>
            <a:ext cx="18954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5" name="Picture 2" descr="D:\my photos\Handles\Met 0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529138"/>
            <a:ext cx="211137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6" name="Picture 4" descr="D:\my photos\Handles\lmlkmm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330450"/>
            <a:ext cx="13525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7" name="Picture 6" descr="D:\my photos\Handles\K 77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583113"/>
            <a:ext cx="210661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8" name="Picture 7" descr="D:\my photos\Handles\K 77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4583113"/>
            <a:ext cx="1824037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9" name="Picture 8" descr="D:\my photos\Handles\lmlkhbr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2266950"/>
            <a:ext cx="1371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0" name="Picture 9" descr="D:\my photos\Handles\Zyp4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241550"/>
            <a:ext cx="149701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1" name="Picture 19" descr="D:\my photos\Bullae Fiscal\Fiscal for Lubetski\Deutsch 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60350"/>
            <a:ext cx="17907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2" name="Picture 21" descr="D:\my photos\Bullae Fiscal\Jeselsho coll.pdf - Adobe Reader.bm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60350"/>
            <a:ext cx="1525587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7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800600"/>
            <a:ext cx="6356350" cy="1447800"/>
          </a:xfrm>
        </p:spPr>
        <p:txBody>
          <a:bodyPr rtlCol="1">
            <a:normAutofit/>
          </a:bodyPr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</a:rPr>
              <a:t>בשלשת</a:t>
            </a:r>
          </a:p>
          <a:p>
            <a:pPr rtl="0" eaLnBrk="1" fontAlgn="auto" hangingPunct="1">
              <a:spcAft>
                <a:spcPts val="0"/>
              </a:spcAft>
              <a:defRPr/>
            </a:pPr>
            <a:r>
              <a:rPr lang="he-IL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</a:rPr>
              <a:t> למכס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</a:rPr>
              <a:t> </a:t>
            </a:r>
          </a:p>
          <a:p>
            <a:pPr rtl="0" eaLnBrk="1" fontAlgn="auto" hangingPunct="1">
              <a:spcAft>
                <a:spcPts val="0"/>
              </a:spcAft>
              <a:defRPr/>
            </a:pPr>
            <a:endParaRPr lang="en-US" sz="1600" dirty="0" smtClean="0">
              <a:solidFill>
                <a:schemeClr val="tx2">
                  <a:lumMod val="75000"/>
                </a:schemeClr>
              </a:solidFill>
              <a:latin typeface="Agency FB" pitchFamily="34" charset="0"/>
            </a:endParaRPr>
          </a:p>
          <a:p>
            <a:pPr rtl="0" eaLnBrk="1" fontAlgn="auto" hangingPunct="1">
              <a:spcAft>
                <a:spcPts val="0"/>
              </a:spcAft>
              <a:defRPr/>
            </a:pPr>
            <a:endParaRPr lang="he-IL" sz="2400" dirty="0">
              <a:solidFill>
                <a:schemeClr val="tx2">
                  <a:lumMod val="75000"/>
                </a:schemeClr>
              </a:solidFill>
              <a:latin typeface="Agency FB" pitchFamily="34" charset="0"/>
            </a:endParaRPr>
          </a:p>
        </p:txBody>
      </p:sp>
      <p:sp>
        <p:nvSpPr>
          <p:cNvPr id="26931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A4C63797-5536-456E-BBF3-EDC168DCE265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39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69316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3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7" name="Picture 3" descr="D:\My Photos\Bullae Fiscal\m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581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1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902325"/>
            <a:ext cx="3124200" cy="533400"/>
          </a:xfrm>
        </p:spPr>
        <p:txBody>
          <a:bodyPr/>
          <a:lstStyle/>
          <a:p>
            <a:pPr algn="ctr" rtl="0" eaLnBrk="1" hangingPunct="1"/>
            <a:r>
              <a:rPr lang="en-US" altLang="he-IL" sz="1600" i="1" smtClean="0">
                <a:cs typeface="Tunga" panose="020B0502040204020203" pitchFamily="34" charset="0"/>
              </a:rPr>
              <a:t>Royal storage jars from Lachish</a:t>
            </a:r>
            <a:br>
              <a:rPr lang="en-US" altLang="he-IL" sz="1600" i="1" smtClean="0">
                <a:cs typeface="Tunga" panose="020B0502040204020203" pitchFamily="34" charset="0"/>
              </a:rPr>
            </a:br>
            <a:r>
              <a:rPr lang="en-US" altLang="he-IL" sz="1200" i="1" smtClean="0">
                <a:cs typeface="Tunga" panose="020B0502040204020203" pitchFamily="34" charset="0"/>
              </a:rPr>
              <a:t>British Museum</a:t>
            </a:r>
            <a:endParaRPr lang="en-US" altLang="he-IL" sz="1600" smtClean="0"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D3357854-BB86-46DA-B797-ABD3BBC9A007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4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27332" name="Picture 5" descr="lmlkhb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2955925"/>
            <a:ext cx="1300162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3" name="Picture 6" descr="DSC052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1600200"/>
            <a:ext cx="14382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4" name="Picture 10" descr="16-11-08_17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685800"/>
            <a:ext cx="48291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5" name="Picture 12" descr="BMSoc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022350"/>
            <a:ext cx="19319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6" name="Picture 13" descr="K 7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4108450"/>
            <a:ext cx="1851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721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62088" y="5053013"/>
            <a:ext cx="6242050" cy="728662"/>
          </a:xfrm>
        </p:spPr>
        <p:txBody>
          <a:bodyPr/>
          <a:lstStyle/>
          <a:p>
            <a:pPr algn="ctr" rtl="0" eaLnBrk="1" hangingPunct="1"/>
            <a:r>
              <a:rPr lang="en-US" altLang="he-IL" sz="1800" b="1" smtClean="0">
                <a:cs typeface="Tunga" panose="020B0502040204020203" pitchFamily="34" charset="0"/>
              </a:rPr>
              <a:t>    Avigad 1986                                       Avigad &amp; Sass 1997                                           </a:t>
            </a:r>
            <a:br>
              <a:rPr lang="en-US" altLang="he-IL" sz="1800" b="1" smtClean="0">
                <a:cs typeface="Tunga" panose="020B0502040204020203" pitchFamily="34" charset="0"/>
              </a:rPr>
            </a:br>
            <a:endParaRPr lang="en-US" altLang="he-IL" sz="1800" b="1" smtClean="0"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E72A4AC6-1C3D-450F-AAA5-84A13D9BAAF3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40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271364" name="Text Box 3"/>
          <p:cNvSpPr txBox="1">
            <a:spLocks noChangeArrowheads="1"/>
          </p:cNvSpPr>
          <p:nvPr/>
        </p:nvSpPr>
        <p:spPr bwMode="auto">
          <a:xfrm>
            <a:off x="762000" y="5319713"/>
            <a:ext cx="7391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he-IL" sz="1800">
              <a:latin typeface="Arial" panose="020B0604020202020204" pitchFamily="34" charset="0"/>
            </a:endParaRP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 255 bullae (44 duplicates)             1194 seals, seal impressions    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   </a:t>
            </a:r>
          </a:p>
        </p:txBody>
      </p:sp>
      <p:pic>
        <p:nvPicPr>
          <p:cNvPr id="271365" name="Picture 4" descr="Avigad 19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911225"/>
            <a:ext cx="28590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6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96888"/>
            <a:ext cx="323532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77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181600"/>
            <a:ext cx="8147050" cy="990600"/>
          </a:xfrm>
        </p:spPr>
        <p:txBody>
          <a:bodyPr/>
          <a:lstStyle/>
          <a:p>
            <a:pPr algn="ctr" eaLnBrk="1" hangingPunct="1"/>
            <a:r>
              <a:rPr lang="en-US" altLang="he-IL" sz="1800" b="1" smtClean="0">
                <a:cs typeface="Tunga" panose="020B0502040204020203" pitchFamily="34" charset="0"/>
              </a:rPr>
              <a:t>City of David excavations 1982</a:t>
            </a:r>
            <a:br>
              <a:rPr lang="en-US" altLang="he-IL" sz="1800" b="1" smtClean="0">
                <a:cs typeface="Tunga" panose="020B0502040204020203" pitchFamily="34" charset="0"/>
              </a:rPr>
            </a:br>
            <a:endParaRPr lang="en-US" altLang="he-IL" sz="1800" b="1" smtClean="0"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479C438C-7D87-424B-A439-A208E5498E5D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41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270340" name="Text Box 3"/>
          <p:cNvSpPr txBox="1">
            <a:spLocks noChangeArrowheads="1"/>
          </p:cNvSpPr>
          <p:nvPr/>
        </p:nvSpPr>
        <p:spPr bwMode="auto">
          <a:xfrm>
            <a:off x="762000" y="57150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 45 bullae</a:t>
            </a:r>
          </a:p>
        </p:txBody>
      </p:sp>
      <p:pic>
        <p:nvPicPr>
          <p:cNvPr id="270341" name="Picture 4" descr="City of David 1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304800"/>
            <a:ext cx="370840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649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913313"/>
            <a:ext cx="8153400" cy="1030287"/>
          </a:xfrm>
        </p:spPr>
        <p:txBody>
          <a:bodyPr/>
          <a:lstStyle/>
          <a:p>
            <a:pPr algn="ctr" eaLnBrk="1" hangingPunct="1"/>
            <a:r>
              <a:rPr lang="en-US" altLang="he-IL" sz="1600" b="1" smtClean="0">
                <a:cs typeface="Tunga" panose="020B0502040204020203" pitchFamily="34" charset="0"/>
              </a:rPr>
              <a:t>Joseph Chaim Kaufman collection</a:t>
            </a:r>
            <a:r>
              <a:rPr lang="he-IL" altLang="he-IL" sz="1600" b="1" smtClean="0">
                <a:cs typeface="Tunga" panose="020B0502040204020203" pitchFamily="34" charset="0"/>
              </a:rPr>
              <a:t/>
            </a:r>
            <a:br>
              <a:rPr lang="he-IL" altLang="he-IL" sz="1600" b="1" smtClean="0">
                <a:cs typeface="Tunga" panose="020B0502040204020203" pitchFamily="34" charset="0"/>
              </a:rPr>
            </a:br>
            <a:r>
              <a:rPr lang="en-US" altLang="he-IL" sz="1600" b="1" smtClean="0">
                <a:cs typeface="Tunga" panose="020B0502040204020203" pitchFamily="34" charset="0"/>
              </a:rPr>
              <a:t/>
            </a:r>
            <a:br>
              <a:rPr lang="en-US" altLang="he-IL" sz="1600" b="1" smtClean="0">
                <a:cs typeface="Tunga" panose="020B0502040204020203" pitchFamily="34" charset="0"/>
              </a:rPr>
            </a:br>
            <a:r>
              <a:rPr lang="en-US" altLang="he-IL" sz="1600" b="1" smtClean="0">
                <a:cs typeface="Tunga" panose="020B0502040204020203" pitchFamily="34" charset="0"/>
              </a:rPr>
              <a:t> </a:t>
            </a:r>
            <a:r>
              <a:rPr lang="en-US" altLang="he-IL" sz="1600" smtClean="0">
                <a:cs typeface="Tunga" panose="020B0502040204020203" pitchFamily="34" charset="0"/>
              </a:rPr>
              <a:t>First Vol. 2003                                                                  Second Vol. 2011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7315EA07-D683-41D5-83DD-AF13B56B4B16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42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72388" name="Picture 3" descr="KcollVol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1143000"/>
            <a:ext cx="30559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9" name="Picture 4" descr="Kaufman Coll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0" name="Text Box 5"/>
          <p:cNvSpPr txBox="1">
            <a:spLocks noChangeArrowheads="1"/>
          </p:cNvSpPr>
          <p:nvPr/>
        </p:nvSpPr>
        <p:spPr bwMode="auto">
          <a:xfrm>
            <a:off x="609600" y="5867400"/>
            <a:ext cx="815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600">
                <a:latin typeface="Arial" panose="020B0604020202020204" pitchFamily="34" charset="0"/>
              </a:rPr>
              <a:t>      516 bullae (95 duplicates)                        87 seals &amp; 241 bullae (12 duplicates)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600">
                <a:latin typeface="Arial" panose="020B0604020202020204" pitchFamily="34" charset="0"/>
              </a:rPr>
              <a:t>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40515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181600"/>
            <a:ext cx="8147050" cy="990600"/>
          </a:xfrm>
        </p:spPr>
        <p:txBody>
          <a:bodyPr/>
          <a:lstStyle/>
          <a:p>
            <a:pPr eaLnBrk="1" hangingPunct="1"/>
            <a:r>
              <a:rPr lang="en-US" altLang="he-IL" sz="1800" b="1" smtClean="0">
                <a:cs typeface="Tunga" panose="020B0502040204020203" pitchFamily="34" charset="0"/>
              </a:rPr>
              <a:t>Deutsch and Heltzer, 1994, 1995, 1997, 1999</a:t>
            </a:r>
            <a:br>
              <a:rPr lang="en-US" altLang="he-IL" sz="1800" b="1" smtClean="0">
                <a:cs typeface="Tunga" panose="020B0502040204020203" pitchFamily="34" charset="0"/>
              </a:rPr>
            </a:br>
            <a:r>
              <a:rPr lang="en-US" altLang="he-IL" sz="1800" b="1" smtClean="0">
                <a:cs typeface="Tunga" panose="020B0502040204020203" pitchFamily="34" charset="0"/>
              </a:rPr>
              <a:t/>
            </a:r>
            <a:br>
              <a:rPr lang="en-US" altLang="he-IL" sz="1800" b="1" smtClean="0">
                <a:cs typeface="Tunga" panose="020B0502040204020203" pitchFamily="34" charset="0"/>
              </a:rPr>
            </a:br>
            <a:endParaRPr lang="en-US" altLang="he-IL" sz="1800" b="1" smtClean="0">
              <a:cs typeface="Tunga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AB9E97CC-27FB-43AF-9AAC-32068C283FB0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43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273412" name="Text Box 3"/>
          <p:cNvSpPr txBox="1">
            <a:spLocks noChangeArrowheads="1"/>
          </p:cNvSpPr>
          <p:nvPr/>
        </p:nvSpPr>
        <p:spPr bwMode="auto">
          <a:xfrm>
            <a:off x="762000" y="57150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>
                <a:latin typeface="Arial" panose="020B0604020202020204" pitchFamily="34" charset="0"/>
              </a:rPr>
              <a:t> 42 bullae (+ 6 duplicates)            </a:t>
            </a:r>
          </a:p>
        </p:txBody>
      </p:sp>
      <p:pic>
        <p:nvPicPr>
          <p:cNvPr id="273413" name="Picture 4" descr="19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6447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4" name="Picture 5" descr="19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25669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5" name="Picture 6" descr="19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2514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6" name="Picture 7" descr="19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295400"/>
            <a:ext cx="25241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81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359BB540-78BE-408F-B7DE-11965B79A9BA}" type="slidenum">
              <a:rPr lang="en-US">
                <a:solidFill>
                  <a:prstClr val="black">
                    <a:alpha val="6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alpha val="65000"/>
                </a:prstClr>
              </a:solidFill>
            </a:endParaRPr>
          </a:p>
        </p:txBody>
      </p:sp>
      <p:pic>
        <p:nvPicPr>
          <p:cNvPr id="275460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57400"/>
            <a:ext cx="198088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1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16" y="762000"/>
            <a:ext cx="2125701" cy="28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2" name="מלבן 7"/>
          <p:cNvSpPr>
            <a:spLocks noChangeArrowheads="1"/>
          </p:cNvSpPr>
          <p:nvPr/>
        </p:nvSpPr>
        <p:spPr bwMode="auto">
          <a:xfrm>
            <a:off x="5791200" y="4648200"/>
            <a:ext cx="29495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he-IL" sz="16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altLang="he-IL" sz="1400" dirty="0">
                <a:solidFill>
                  <a:srgbClr val="000000"/>
                </a:solidFill>
              </a:rPr>
              <a:t>209 and 21 seals </a:t>
            </a:r>
          </a:p>
          <a:p>
            <a:pPr algn="ctr"/>
            <a:endParaRPr lang="en-US" altLang="he-IL" sz="1400" dirty="0">
              <a:solidFill>
                <a:srgbClr val="000000"/>
              </a:solidFill>
            </a:endParaRPr>
          </a:p>
          <a:p>
            <a:pPr algn="ctr"/>
            <a:r>
              <a:rPr lang="en-US" altLang="he-IL" sz="1400" dirty="0">
                <a:solidFill>
                  <a:srgbClr val="000000"/>
                </a:solidFill>
              </a:rPr>
              <a:t>Deutsch and Lemaire 1999 &amp; 2003</a:t>
            </a:r>
            <a:endParaRPr lang="he-IL" altLang="he-IL" sz="14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06" y="1143000"/>
            <a:ext cx="2333345" cy="29718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872" y="2194865"/>
            <a:ext cx="2185616" cy="283433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9" y="5294212"/>
            <a:ext cx="1920406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378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300" y="5297488"/>
            <a:ext cx="8294688" cy="1365250"/>
          </a:xfrm>
        </p:spPr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en-AU" sz="2400" b="1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Hebron               </a:t>
            </a:r>
            <a:r>
              <a:rPr lang="en-AU" sz="2400" b="1" dirty="0" err="1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Socho</a:t>
            </a:r>
            <a:r>
              <a:rPr lang="en-AU" sz="2400" b="1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             </a:t>
            </a:r>
            <a:r>
              <a:rPr lang="en-AU" sz="2400" b="1" dirty="0" err="1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Zyph</a:t>
            </a:r>
            <a:r>
              <a:rPr lang="en-AU" sz="2400" b="1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           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Mmshat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gency FB" pitchFamily="34" charset="0"/>
              <a:cs typeface="+mj-cs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he-IL" sz="2400" b="1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  </a:t>
            </a:r>
            <a:r>
              <a:rPr lang="he-IL" sz="2400" b="1" dirty="0" err="1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ממשת</a:t>
            </a:r>
            <a:r>
              <a:rPr lang="he-IL" sz="2400" b="1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	                זיף	  	       שוכה	  	          חברן	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 </a:t>
            </a:r>
          </a:p>
        </p:txBody>
      </p:sp>
      <p:sp>
        <p:nvSpPr>
          <p:cNvPr id="7577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712075" y="6184900"/>
            <a:ext cx="847725" cy="1984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algn="r" rtl="1">
              <a:spcBef>
                <a:spcPts val="1200"/>
              </a:spcBef>
              <a:buClr>
                <a:srgbClr val="838995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1pPr>
            <a:lvl2pPr marL="742950" indent="-285750" algn="r" rt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2pPr>
            <a:lvl3pPr marL="1143000" indent="-228600" algn="r" rt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3pPr>
            <a:lvl4pPr marL="1600200" indent="-228600" algn="r" rt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4pPr>
            <a:lvl5pPr marL="2057400" indent="-228600" algn="r" rt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9pPr>
          </a:lstStyle>
          <a:p>
            <a:pPr rtl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fld id="{1FC48006-42E2-4043-83B4-A9139A43EE98}" type="slidenum">
              <a:rPr lang="he-IL" altLang="he-IL" sz="1200" smtClean="0">
                <a:latin typeface="Arial" panose="020B0604020202020204" pitchFamily="34" charset="0"/>
                <a:cs typeface="Arial" panose="020B0604020202020204" pitchFamily="34" charset="0"/>
              </a:rPr>
              <a:pPr rtl="0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lang="he-IL" altLang="he-IL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3476" name="Object 3"/>
          <p:cNvGraphicFramePr>
            <a:graphicFrameLocks noChangeAspect="1"/>
          </p:cNvGraphicFramePr>
          <p:nvPr/>
        </p:nvGraphicFramePr>
        <p:xfrm>
          <a:off x="3924300" y="9496425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9496425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3477" name="Picture 3" descr="D:\my photos\Handles\Socho4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71650"/>
            <a:ext cx="11128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5" descr="D:\my photos\Handles\K 7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3792538"/>
            <a:ext cx="15970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9" name="Picture 2" descr="D:\my photos\Handles\Met 0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802063"/>
            <a:ext cx="17780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0" name="Picture 4" descr="D:\my photos\Handles\lmlkmm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841500"/>
            <a:ext cx="11382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1" name="Picture 6" descr="D:\my photos\Handles\K 77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3784600"/>
            <a:ext cx="177323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2" name="Picture 7" descr="D:\my photos\Handles\K 77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854450"/>
            <a:ext cx="1536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3" name="Picture 8" descr="D:\my photos\Handles\lmlkhbr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41488"/>
            <a:ext cx="115411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4" name="Picture 9" descr="D:\my photos\Handles\Zyp4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126047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8249" y="906463"/>
            <a:ext cx="734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The Royal LMLK seal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itchFamily="34" charset="0"/>
                <a:cs typeface="+mj-cs"/>
              </a:rPr>
              <a:t>impression on storage jar handles, ca 700 BCE.</a:t>
            </a:r>
            <a:endParaRPr lang="he-IL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67600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22" name="Object 3"/>
          <p:cNvGraphicFramePr>
            <a:graphicFrameLocks noChangeAspect="1"/>
          </p:cNvGraphicFramePr>
          <p:nvPr/>
        </p:nvGraphicFramePr>
        <p:xfrm>
          <a:off x="4032250" y="8132763"/>
          <a:ext cx="952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Package" r:id="rId4" imgW="952901" imgH="481263" progId="Package">
                  <p:embed/>
                </p:oleObj>
              </mc:Choice>
              <mc:Fallback>
                <p:oleObj name="Package" r:id="rId4" imgW="952901" imgH="48126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8132763"/>
                        <a:ext cx="952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23" name="Picture 70" descr="D:\My Photos\Maps\JUDAH LML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588"/>
            <a:ext cx="8229600" cy="66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fld id="{332A45C5-6BEA-4293-BE93-F1A33C3ECD94}" type="slidenum">
              <a:rPr lang="he-IL" altLang="he-IL" sz="1200" smtClean="0">
                <a:solidFill>
                  <a:srgbClr val="898989"/>
                </a:solidFill>
                <a:latin typeface="Arial" panose="020B0604020202020204" pitchFamily="34" charset="0"/>
              </a:rPr>
              <a:pPr algn="l" rtl="0">
                <a:spcBef>
                  <a:spcPct val="0"/>
                </a:spcBef>
                <a:buFontTx/>
                <a:buNone/>
              </a:pPr>
              <a:t>6</a:t>
            </a:fld>
            <a:endParaRPr lang="he-IL" altLang="he-IL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2884488" y="6200775"/>
            <a:ext cx="41370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400" i="1">
                <a:latin typeface="Arial" panose="020B0604020202020204" pitchFamily="34" charset="0"/>
              </a:rPr>
              <a:t>Seal impressions on jar handles, ca 704-701 BCE</a:t>
            </a:r>
          </a:p>
        </p:txBody>
      </p:sp>
      <p:pic>
        <p:nvPicPr>
          <p:cNvPr id="22937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19304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3141663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116388"/>
            <a:ext cx="1851025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2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317750"/>
            <a:ext cx="169545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C2A5FAAB-1F9B-4054-8DD0-8680B817F2FD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29384" name="Picture 13" descr="C:\Users\Robert\Pictures\photos2\Handles\Horse4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17399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5" name="Picture 14" descr="C:\Users\Robert\Pictures\photos2\Handles\TUBA IAA-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127500"/>
            <a:ext cx="24257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Picture 15" descr="C:\Users\Robert\Pictures\photos2\Handles\TUBA IAA-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16652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7" name="Picture 16" descr="C:\Users\Robert\Pictures\photos2\Handles\SMKimpression199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4513"/>
            <a:ext cx="256540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8" name="Picture 17" descr="C:\Users\Robert\Pictures\photos2\Handles\SMKhandle199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0"/>
            <a:ext cx="22415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807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609600"/>
            <a:ext cx="67818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Lachish in the BM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5E56A66A-4BC2-4761-8296-F2D56B14D12C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  <p:pic>
        <p:nvPicPr>
          <p:cNvPr id="230404" name="תמונה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317625"/>
            <a:ext cx="72691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4067175" y="3302000"/>
            <a:ext cx="962025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he-IL" sz="1050" dirty="0">
                <a:solidFill>
                  <a:prstClr val="black"/>
                </a:solidFill>
              </a:rPr>
              <a:t>2 Kings 20:20</a:t>
            </a:r>
          </a:p>
        </p:txBody>
      </p:sp>
    </p:spTree>
    <p:extLst>
      <p:ext uri="{BB962C8B-B14F-4D97-AF65-F5344CB8AC3E}">
        <p14:creationId xmlns:p14="http://schemas.microsoft.com/office/powerpoint/2010/main" val="1941871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3400" y="5867400"/>
            <a:ext cx="8686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he-IL" sz="1600" dirty="0" smtClean="0">
                <a:solidFill>
                  <a:schemeClr val="accent1">
                    <a:lumMod val="50000"/>
                  </a:schemeClr>
                </a:solidFill>
              </a:rPr>
              <a:t>  Seal found in Jerusalem                                     The Siege of Lachish, Nineveh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he-IL" sz="1600" dirty="0" smtClean="0">
                <a:solidFill>
                  <a:schemeClr val="accent1">
                    <a:lumMod val="50000"/>
                  </a:schemeClr>
                </a:solidFill>
              </a:rPr>
              <a:t>     “Belonging to </a:t>
            </a:r>
            <a:r>
              <a:rPr lang="en-US" altLang="he-IL" sz="1600" dirty="0" err="1" smtClean="0">
                <a:solidFill>
                  <a:schemeClr val="accent1">
                    <a:lumMod val="50000"/>
                  </a:schemeClr>
                </a:solidFill>
              </a:rPr>
              <a:t>Hagab</a:t>
            </a:r>
            <a:r>
              <a:rPr lang="en-US" altLang="he-IL" sz="1600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</p:txBody>
      </p:sp>
      <p:pic>
        <p:nvPicPr>
          <p:cNvPr id="237571" name="Picture 12" descr="Hag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1438"/>
            <a:ext cx="32607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2" name="Picture 13" descr="LachishArch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1393825"/>
            <a:ext cx="286702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3" name="Picture 14" descr="LachishArchDraw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1393825"/>
            <a:ext cx="276383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</p:spPr>
        <p:txBody>
          <a:bodyPr rtlCol="0"/>
          <a:lstStyle/>
          <a:p>
            <a:pPr>
              <a:defRPr/>
            </a:pPr>
            <a:fld id="{C91994CE-97CF-40E9-8430-9F81BFF18035}" type="slidenum">
              <a:rPr lang="en-US">
                <a:solidFill>
                  <a:schemeClr val="tx1">
                    <a:alpha val="65000"/>
                  </a:schemeClr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214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7082</TotalTime>
  <Words>1864</Words>
  <Application>Microsoft Office PowerPoint</Application>
  <PresentationFormat>‫הצגה על המסך (4:3)</PresentationFormat>
  <Paragraphs>361</Paragraphs>
  <Slides>44</Slides>
  <Notes>42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2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57" baseType="lpstr">
      <vt:lpstr>Agency FB</vt:lpstr>
      <vt:lpstr>Andalus</vt:lpstr>
      <vt:lpstr>Arial</vt:lpstr>
      <vt:lpstr>Calibri</vt:lpstr>
      <vt:lpstr>Calibri Light</vt:lpstr>
      <vt:lpstr>Castellar</vt:lpstr>
      <vt:lpstr>Colonna MT</vt:lpstr>
      <vt:lpstr>Karla</vt:lpstr>
      <vt:lpstr>Times New Roman</vt:lpstr>
      <vt:lpstr>Tunga</vt:lpstr>
      <vt:lpstr>ערכת נושא Office</vt:lpstr>
      <vt:lpstr>עיצוב ברירת מחדל</vt:lpstr>
      <vt:lpstr>Package</vt:lpstr>
      <vt:lpstr>מצגת של PowerPoint</vt:lpstr>
      <vt:lpstr>מצגת של PowerPoint</vt:lpstr>
      <vt:lpstr>Royal storage jars from Lachish British Museum</vt:lpstr>
      <vt:lpstr>Royal storage jars from Lachish British Museum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Royal bulla and seal impressions on storage jar handles   </vt:lpstr>
      <vt:lpstr>Royal bullae and seal impressions on storage jar handles   </vt:lpstr>
      <vt:lpstr>מצגת של PowerPoint</vt:lpstr>
      <vt:lpstr>מצגת של PowerPoint</vt:lpstr>
      <vt:lpstr>מצגת של PowerPoint</vt:lpstr>
      <vt:lpstr>1    2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    Avigad 1986                                       Avigad &amp; Sass 1997                                            </vt:lpstr>
      <vt:lpstr>City of David excavations 1982 </vt:lpstr>
      <vt:lpstr>Joseph Chaim Kaufman collection   First Vol. 2003                                                                  Second Vol. 2011</vt:lpstr>
      <vt:lpstr>Deutsch and Heltzer, 1994, 1995, 1997, 1999  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756</cp:revision>
  <cp:lastPrinted>1601-01-01T00:00:00Z</cp:lastPrinted>
  <dcterms:created xsi:type="dcterms:W3CDTF">1601-01-01T00:00:00Z</dcterms:created>
  <dcterms:modified xsi:type="dcterms:W3CDTF">2022-09-27T17:19:04Z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